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6.xml" ContentType="application/vnd.openxmlformats-officedocument.presentationml.tags+xml"/>
  <Override PartName="/ppt/notesSlides/notesSlide5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3" r:id="rId2"/>
    <p:sldId id="291" r:id="rId3"/>
    <p:sldId id="279" r:id="rId4"/>
    <p:sldId id="274" r:id="rId5"/>
    <p:sldId id="296" r:id="rId6"/>
    <p:sldId id="275" r:id="rId7"/>
    <p:sldId id="284" r:id="rId8"/>
    <p:sldId id="287" r:id="rId9"/>
    <p:sldId id="295" r:id="rId10"/>
    <p:sldId id="276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99E4"/>
    <a:srgbClr val="3872DD"/>
    <a:srgbClr val="38A2FA"/>
    <a:srgbClr val="394BC7"/>
    <a:srgbClr val="3944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25DF940-32C3-4E8E-B199-2E9A016B13D2}" type="datetimeFigureOut">
              <a:rPr lang="zh-CN" altLang="en-US" smtClean="0"/>
              <a:pPr/>
              <a:t>2023/8/23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C45AF921-BE38-49CC-A689-94DEBD24642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9172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316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732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823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06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648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722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8629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066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506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AF921-BE38-49CC-A689-94DEBD24642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82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7A0CFC-CA35-4E0A-811D-467683A841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6FD2AE6-3A52-4548-B507-F18B90224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274387-E372-4589-AF1F-1C2EE7A1A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9A8FBA-C41F-44D9-B522-D763679BA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36423A-114C-4AC3-A3BB-4F052F321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136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3A9B88-F82A-418A-B478-DE0C1FC3C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A2637FD-3041-4A7A-AEF6-E480BE531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C50569-49AA-4E0A-9115-6A3905F80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28347E-31A0-485D-9CC0-EE042C1EB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BD733A-0330-4420-A8D0-F1257F87A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952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D617BDD-7406-4F79-9DBE-1A97654580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74430C2-C7C2-4EBF-A1CD-001BF8A61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468405-2EAE-4646-99D5-75A33718C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FAC81A-CC60-497E-94D0-D7AB10E1A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9B12F6-099C-4FB9-90E6-4D53B9981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9323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03AF05-CDB2-488A-9636-BAD2077BA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8295EB-8897-476B-A03F-9E7B5B4C8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69350B-C9EC-42DA-B702-D2F7EF9F6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90F2D6-D6F1-4342-828F-D3D0EE07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87601E-6CE4-46C8-96FC-E7A4B420E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71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6B49F8-D658-4154-9B25-90CB6D983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2FBCCA-A307-40D7-85E6-280CE901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65409-6B0E-4B43-A66C-01C77AC96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439A07-1BCD-436E-AF02-2699EB3F4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02E3FA-FC13-4148-9716-3247B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171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E385B-7873-49BA-A149-D1F899DE7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B61E66-FE0E-4853-90EE-3906D2B7C3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FA1F65-C3DB-4ACE-95E1-D07237AB8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DBC9A4-24A9-4E0F-B1C4-2EE00462C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35703F8-E71B-4857-9DE6-A2B6A68D4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65AFDA-4FD9-4271-8E31-B475EA37E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719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E93A05-2C6B-4F49-A19F-054738B7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A2EDD4-A59B-4846-8B06-EF1DEC13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90AA62C-B129-43BA-8EF9-9AE5B6303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9AEDC4E-DC7F-4299-ACC4-7F1766D543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0903123-CC6F-4B7E-AD77-7B4B07F1F3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4D0C854-7878-48D5-AED0-07C585E52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B051E31-8DB3-44F4-952F-2066AFC75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45D0B34-EA6B-4455-8379-9E662AFF0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85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1C1010-66F0-48E1-9288-63FE4AA37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4C0CE33-E2C2-4752-924B-FB2C19DC4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2070EF2-030A-4A8D-9D2F-B9930CDC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6B473C2-09B2-4FFD-B6B3-3FAB20642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471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4C719E0-7851-4BD1-869F-70D3A3A8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96CA003-1136-42FC-9D53-512A4746C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340166-DB3F-4C80-8AD9-A400017EB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235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1F1272-9602-4B5E-8B95-83CE729C6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32007F-8C80-4E92-ABCB-554C02121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7F295EA-9023-429B-B3D1-CF3D47E2E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804B7A5-E707-4484-97E5-481C7F875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F7CCB7-4295-4E13-BC65-07F74CE5E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368916-3310-449D-8038-3E865AC2F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862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29B5F-08E9-4CFD-B430-BF5D0B384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6A7F5B4-C699-46CA-8370-6577047BF4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0D18FF-AC72-4478-B78B-183F36745C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F58019-0A21-4C5E-B6CC-C84147EAD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06AAC-A755-4DA8-9578-0CFEA2BB9474}" type="datetimeFigureOut">
              <a:rPr lang="zh-CN" altLang="en-US" smtClean="0"/>
              <a:t>2023/8/23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8B2323-7F6D-46D6-AB6A-079095991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B1006A-8429-4CF9-8A86-35DC3A6C1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DC82C-319E-47AB-9D8E-91812D526A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04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270B003-903F-47B1-987E-DCEC91EF4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E44980-F043-491E-8574-CAC34FB09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96FD92-23C5-4CAC-9388-65E61360DD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FA206AAC-A755-4DA8-9578-0CFEA2BB9474}" type="datetimeFigureOut">
              <a:rPr lang="zh-CN" altLang="en-US" smtClean="0"/>
              <a:pPr/>
              <a:t>2023/8/23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8F2ABF-7038-4FA8-8696-F1B066571A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8EB1E9-FC9D-4721-BAA7-68F229204D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8FDC82C-319E-47AB-9D8E-91812D526A7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3061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13" Type="http://schemas.openxmlformats.org/officeDocument/2006/relationships/image" Target="../media/image2.png"/><Relationship Id="rId3" Type="http://schemas.openxmlformats.org/officeDocument/2006/relationships/tags" Target="../tags/tag4.xml"/><Relationship Id="rId7" Type="http://schemas.openxmlformats.org/officeDocument/2006/relationships/tags" Target="../tags/tag6.xml"/><Relationship Id="rId12" Type="http://schemas.openxmlformats.org/officeDocument/2006/relationships/image" Target="../media/image1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5.xml"/><Relationship Id="rId11" Type="http://schemas.openxmlformats.org/officeDocument/2006/relationships/notesSlide" Target="../notesSlides/notesSlide1.xml"/><Relationship Id="rId5" Type="http://schemas.openxmlformats.org/officeDocument/2006/relationships/audio" Target="../media/media1.mp3"/><Relationship Id="rId10" Type="http://schemas.openxmlformats.org/officeDocument/2006/relationships/slideLayout" Target="../slideLayouts/slideLayout1.xml"/><Relationship Id="rId4" Type="http://schemas.microsoft.com/office/2007/relationships/media" Target="../media/media1.mp3"/><Relationship Id="rId9" Type="http://schemas.openxmlformats.org/officeDocument/2006/relationships/tags" Target="../tags/tag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image" Target="../media/image6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image" Target="../media/image5.png"/><Relationship Id="rId5" Type="http://schemas.openxmlformats.org/officeDocument/2006/relationships/tags" Target="../tags/tag13.xml"/><Relationship Id="rId10" Type="http://schemas.openxmlformats.org/officeDocument/2006/relationships/image" Target="../media/image4.png"/><Relationship Id="rId4" Type="http://schemas.openxmlformats.org/officeDocument/2006/relationships/tags" Target="../tags/tag12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hyperlink" Target="http://localhost:8501/" TargetMode="Externa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>
            <a:extLst>
              <a:ext uri="{FF2B5EF4-FFF2-40B4-BE49-F238E27FC236}">
                <a16:creationId xmlns:a16="http://schemas.microsoft.com/office/drawing/2014/main" id="{C385A70F-A29B-4283-AC56-00FF0EE46623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E412DFB-1DA6-423C-B6D4-7F88BC9C3461}"/>
              </a:ext>
            </a:extLst>
          </p:cNvPr>
          <p:cNvSpPr/>
          <p:nvPr/>
        </p:nvSpPr>
        <p:spPr>
          <a:xfrm>
            <a:off x="334963" y="2324232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B4D82A3-EC65-4B0E-B2FD-3AE529AD79CA}"/>
              </a:ext>
            </a:extLst>
          </p:cNvPr>
          <p:cNvSpPr/>
          <p:nvPr/>
        </p:nvSpPr>
        <p:spPr>
          <a:xfrm>
            <a:off x="334963" y="1957114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75A975B-CF7B-4D27-BC7D-D3B0B8BC3D85}"/>
              </a:ext>
            </a:extLst>
          </p:cNvPr>
          <p:cNvSpPr/>
          <p:nvPr/>
        </p:nvSpPr>
        <p:spPr>
          <a:xfrm>
            <a:off x="334963" y="1584002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3D67D13E-615C-4FBC-96D1-0B748BA219B2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6B56175-6DD0-42ED-AD8B-F083C0FFA4DE}"/>
              </a:ext>
            </a:extLst>
          </p:cNvPr>
          <p:cNvSpPr/>
          <p:nvPr/>
        </p:nvSpPr>
        <p:spPr>
          <a:xfrm>
            <a:off x="1646318" y="6202680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CEE32C3-3CA0-4A34-8B86-AB39C3370B02}"/>
              </a:ext>
            </a:extLst>
          </p:cNvPr>
          <p:cNvSpPr/>
          <p:nvPr/>
        </p:nvSpPr>
        <p:spPr>
          <a:xfrm>
            <a:off x="7904264" y="5826810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FB589809-D2EB-4C42-9E39-B26030855DBC}"/>
              </a:ext>
            </a:extLst>
          </p:cNvPr>
          <p:cNvSpPr/>
          <p:nvPr/>
        </p:nvSpPr>
        <p:spPr>
          <a:xfrm>
            <a:off x="5260798" y="-2441503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49F09D67-107A-479E-899F-20A80239397A}"/>
              </a:ext>
            </a:extLst>
          </p:cNvPr>
          <p:cNvSpPr/>
          <p:nvPr/>
        </p:nvSpPr>
        <p:spPr>
          <a:xfrm>
            <a:off x="864851" y="767928"/>
            <a:ext cx="10422708" cy="5327438"/>
          </a:xfrm>
          <a:prstGeom prst="roundRect">
            <a:avLst>
              <a:gd name="adj" fmla="val 3053"/>
            </a:avLst>
          </a:prstGeom>
          <a:blipFill dpi="0" rotWithShape="1">
            <a:blip r:embed="rId12"/>
            <a:srcRect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Shape 4114">
            <a:extLst>
              <a:ext uri="{FF2B5EF4-FFF2-40B4-BE49-F238E27FC236}">
                <a16:creationId xmlns:a16="http://schemas.microsoft.com/office/drawing/2014/main" id="{E7406264-16E3-44F6-9D4D-27E1D529FCA6}"/>
              </a:ext>
            </a:extLst>
          </p:cNvPr>
          <p:cNvSpPr/>
          <p:nvPr/>
        </p:nvSpPr>
        <p:spPr>
          <a:xfrm>
            <a:off x="1199442" y="5503719"/>
            <a:ext cx="159548" cy="231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4909" y="21600"/>
                  <a:pt x="0" y="18225"/>
                  <a:pt x="0" y="14175"/>
                </a:cubicBezTo>
                <a:cubicBezTo>
                  <a:pt x="0" y="7425"/>
                  <a:pt x="0" y="7425"/>
                  <a:pt x="0" y="7425"/>
                </a:cubicBezTo>
                <a:cubicBezTo>
                  <a:pt x="0" y="3375"/>
                  <a:pt x="4909" y="0"/>
                  <a:pt x="10800" y="0"/>
                </a:cubicBezTo>
                <a:cubicBezTo>
                  <a:pt x="16691" y="0"/>
                  <a:pt x="21600" y="3375"/>
                  <a:pt x="21600" y="7425"/>
                </a:cubicBezTo>
                <a:cubicBezTo>
                  <a:pt x="21600" y="14175"/>
                  <a:pt x="21600" y="14175"/>
                  <a:pt x="21600" y="14175"/>
                </a:cubicBezTo>
                <a:cubicBezTo>
                  <a:pt x="21600" y="18225"/>
                  <a:pt x="16691" y="21600"/>
                  <a:pt x="10800" y="21600"/>
                </a:cubicBezTo>
                <a:close/>
                <a:moveTo>
                  <a:pt x="19636" y="7425"/>
                </a:moveTo>
                <a:cubicBezTo>
                  <a:pt x="19636" y="4050"/>
                  <a:pt x="15709" y="1350"/>
                  <a:pt x="10800" y="1350"/>
                </a:cubicBezTo>
                <a:cubicBezTo>
                  <a:pt x="5891" y="1350"/>
                  <a:pt x="1964" y="4050"/>
                  <a:pt x="1964" y="7425"/>
                </a:cubicBezTo>
                <a:cubicBezTo>
                  <a:pt x="1964" y="14175"/>
                  <a:pt x="1964" y="14175"/>
                  <a:pt x="1964" y="14175"/>
                </a:cubicBezTo>
                <a:cubicBezTo>
                  <a:pt x="1964" y="17550"/>
                  <a:pt x="5891" y="20250"/>
                  <a:pt x="10800" y="20250"/>
                </a:cubicBezTo>
                <a:cubicBezTo>
                  <a:pt x="15709" y="20250"/>
                  <a:pt x="19636" y="17550"/>
                  <a:pt x="19636" y="14175"/>
                </a:cubicBezTo>
                <a:cubicBezTo>
                  <a:pt x="19636" y="7425"/>
                  <a:pt x="19636" y="7425"/>
                  <a:pt x="19636" y="7425"/>
                </a:cubicBezTo>
                <a:close/>
                <a:moveTo>
                  <a:pt x="10800" y="8775"/>
                </a:moveTo>
                <a:cubicBezTo>
                  <a:pt x="10309" y="8775"/>
                  <a:pt x="9818" y="8437"/>
                  <a:pt x="9818" y="8100"/>
                </a:cubicBezTo>
                <a:cubicBezTo>
                  <a:pt x="9818" y="5400"/>
                  <a:pt x="9818" y="5400"/>
                  <a:pt x="9818" y="5400"/>
                </a:cubicBezTo>
                <a:cubicBezTo>
                  <a:pt x="9818" y="5062"/>
                  <a:pt x="10309" y="4725"/>
                  <a:pt x="10800" y="4725"/>
                </a:cubicBezTo>
                <a:cubicBezTo>
                  <a:pt x="11291" y="4725"/>
                  <a:pt x="11782" y="5062"/>
                  <a:pt x="11782" y="5400"/>
                </a:cubicBezTo>
                <a:cubicBezTo>
                  <a:pt x="11782" y="8100"/>
                  <a:pt x="11782" y="8100"/>
                  <a:pt x="11782" y="8100"/>
                </a:cubicBezTo>
                <a:cubicBezTo>
                  <a:pt x="11782" y="8437"/>
                  <a:pt x="11291" y="8775"/>
                  <a:pt x="10800" y="8775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50796116-71D6-4F65-9343-D9C02A65AB02}"/>
              </a:ext>
            </a:extLst>
          </p:cNvPr>
          <p:cNvCxnSpPr/>
          <p:nvPr/>
        </p:nvCxnSpPr>
        <p:spPr>
          <a:xfrm>
            <a:off x="1279216" y="2615545"/>
            <a:ext cx="0" cy="833437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727D9C55-6654-4961-A9E1-8CFAF70D9488}"/>
              </a:ext>
            </a:extLst>
          </p:cNvPr>
          <p:cNvGrpSpPr/>
          <p:nvPr/>
        </p:nvGrpSpPr>
        <p:grpSpPr>
          <a:xfrm>
            <a:off x="1279216" y="1045029"/>
            <a:ext cx="225734" cy="118110"/>
            <a:chOff x="1279216" y="1045029"/>
            <a:chExt cx="225734" cy="118110"/>
          </a:xfrm>
        </p:grpSpPr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43715EF6-D269-4446-9075-330B08C58BD3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04502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0A645FA-1823-455C-BAB7-5B51E33EF047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04084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B1BA363B-6222-4628-ADA7-2C3CCD3F0ADD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6313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椭圆 51">
            <a:extLst>
              <a:ext uri="{FF2B5EF4-FFF2-40B4-BE49-F238E27FC236}">
                <a16:creationId xmlns:a16="http://schemas.microsoft.com/office/drawing/2014/main" id="{E65291EE-1A76-47AA-A73B-8BD757E642BE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6" name="PA_库_圆角矩形 12">
            <a:extLst>
              <a:ext uri="{FF2B5EF4-FFF2-40B4-BE49-F238E27FC236}">
                <a16:creationId xmlns:a16="http://schemas.microsoft.com/office/drawing/2014/main" id="{2091B975-C16B-479C-9606-DB5A9CE9408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793574" y="3918464"/>
            <a:ext cx="2110690" cy="382748"/>
          </a:xfrm>
          <a:prstGeom prst="roundRect">
            <a:avLst>
              <a:gd name="adj" fmla="val 50000"/>
            </a:avLst>
          </a:prstGeom>
          <a:solidFill>
            <a:srgbClr val="FD99E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Kacie Motley</a:t>
            </a:r>
          </a:p>
        </p:txBody>
      </p:sp>
      <p:grpSp>
        <p:nvGrpSpPr>
          <p:cNvPr id="27" name="PA_库_组合 ">
            <a:extLst>
              <a:ext uri="{FF2B5EF4-FFF2-40B4-BE49-F238E27FC236}">
                <a16:creationId xmlns:a16="http://schemas.microsoft.com/office/drawing/2014/main" id="{001DCDC1-110E-40F5-96EC-03E9308E709C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840937" y="3109270"/>
            <a:ext cx="5046969" cy="453565"/>
            <a:chOff x="-8362" y="-247618"/>
            <a:chExt cx="4552518" cy="453564"/>
          </a:xfrm>
        </p:grpSpPr>
        <p:sp>
          <p:nvSpPr>
            <p:cNvPr id="28" name="Globally administrate client-focused meta…">
              <a:extLst>
                <a:ext uri="{FF2B5EF4-FFF2-40B4-BE49-F238E27FC236}">
                  <a16:creationId xmlns:a16="http://schemas.microsoft.com/office/drawing/2014/main" id="{0D77AEC6-210E-470D-A029-F8B1DBF44DB1}"/>
                </a:ext>
              </a:extLst>
            </p:cNvPr>
            <p:cNvSpPr txBox="1"/>
            <p:nvPr/>
          </p:nvSpPr>
          <p:spPr>
            <a:xfrm>
              <a:off x="-8361" y="-160628"/>
              <a:ext cx="4552517" cy="366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l">
                <a:lnSpc>
                  <a:spcPct val="150000"/>
                </a:lnSpc>
                <a:defRPr sz="1800" b="0">
                  <a:solidFill>
                    <a:srgbClr val="677180"/>
                  </a:solidFill>
                  <a:latin typeface="Aileron Light"/>
                  <a:ea typeface="Aileron Light"/>
                  <a:cs typeface="Aileron Light"/>
                  <a:sym typeface="Aileron Light"/>
                </a:defRPr>
              </a:pPr>
              <a:r>
                <a:rPr lang="en-US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Mortgage Loan Application Chatbot</a:t>
              </a:r>
            </a:p>
          </p:txBody>
        </p:sp>
        <p:sp>
          <p:nvSpPr>
            <p:cNvPr id="29" name="Line">
              <a:extLst>
                <a:ext uri="{FF2B5EF4-FFF2-40B4-BE49-F238E27FC236}">
                  <a16:creationId xmlns:a16="http://schemas.microsoft.com/office/drawing/2014/main" id="{7DB8F241-FB46-497B-88A6-E86E04EBEF0D}"/>
                </a:ext>
              </a:extLst>
            </p:cNvPr>
            <p:cNvSpPr/>
            <p:nvPr/>
          </p:nvSpPr>
          <p:spPr>
            <a:xfrm flipV="1">
              <a:off x="-8362" y="-247618"/>
              <a:ext cx="4416685" cy="378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>
                <a:latin typeface="思源黑体 CN Medium" panose="020B0600000000000000" pitchFamily="34" charset="-122"/>
              </a:endParaRPr>
            </a:p>
          </p:txBody>
        </p:sp>
      </p:grpSp>
      <p:sp>
        <p:nvSpPr>
          <p:cNvPr id="30" name="PA_库_文本框 9">
            <a:extLst>
              <a:ext uri="{FF2B5EF4-FFF2-40B4-BE49-F238E27FC236}">
                <a16:creationId xmlns:a16="http://schemas.microsoft.com/office/drawing/2014/main" id="{F47C0BC7-8DE5-4F7F-9361-000E78F010BB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680007" y="2226995"/>
            <a:ext cx="52414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err="1">
                <a:solidFill>
                  <a:srgbClr val="FD99E4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LendTech</a:t>
            </a:r>
            <a:r>
              <a:rPr lang="en-US" altLang="zh-CN" sz="4400" b="1" dirty="0">
                <a:solidFill>
                  <a:srgbClr val="FD99E4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-Express</a:t>
            </a:r>
            <a:endParaRPr lang="zh-CN" altLang="en-US" sz="4400" b="1" dirty="0">
              <a:solidFill>
                <a:srgbClr val="FD99E4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pic>
        <p:nvPicPr>
          <p:cNvPr id="2" name="Audio Machine - Breath and Life">
            <a:hlinkClick r:id="" action="ppaction://media"/>
            <a:extLst>
              <a:ext uri="{FF2B5EF4-FFF2-40B4-BE49-F238E27FC236}">
                <a16:creationId xmlns:a16="http://schemas.microsoft.com/office/drawing/2014/main" id="{4EAADA68-DBAE-4E17-B427-5B8213B47BE5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076205" y="7181844"/>
            <a:ext cx="609600" cy="609600"/>
          </a:xfrm>
          <a:prstGeom prst="rect">
            <a:avLst/>
          </a:prstGeom>
        </p:spPr>
      </p:pic>
      <p:sp>
        <p:nvSpPr>
          <p:cNvPr id="3" name="PA_库_圆角矩形 12">
            <a:extLst>
              <a:ext uri="{FF2B5EF4-FFF2-40B4-BE49-F238E27FC236}">
                <a16:creationId xmlns:a16="http://schemas.microsoft.com/office/drawing/2014/main" id="{CB5F49D6-3EE1-7425-B543-57449AE8F16F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793574" y="4406791"/>
            <a:ext cx="2110690" cy="382748"/>
          </a:xfrm>
          <a:prstGeom prst="roundRect">
            <a:avLst>
              <a:gd name="adj" fmla="val 50000"/>
            </a:avLst>
          </a:prstGeom>
          <a:solidFill>
            <a:srgbClr val="FD99E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Randy Miyazaki</a:t>
            </a:r>
          </a:p>
        </p:txBody>
      </p:sp>
      <p:sp>
        <p:nvSpPr>
          <p:cNvPr id="4" name="PA_库_圆角矩形 12">
            <a:extLst>
              <a:ext uri="{FF2B5EF4-FFF2-40B4-BE49-F238E27FC236}">
                <a16:creationId xmlns:a16="http://schemas.microsoft.com/office/drawing/2014/main" id="{A605FC8E-FA2D-7585-ADDC-91289A1A6C4E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5793574" y="4899500"/>
            <a:ext cx="2110690" cy="382748"/>
          </a:xfrm>
          <a:prstGeom prst="roundRect">
            <a:avLst>
              <a:gd name="adj" fmla="val 50000"/>
            </a:avLst>
          </a:prstGeom>
          <a:solidFill>
            <a:srgbClr val="FD99E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Yi Li</a:t>
            </a:r>
          </a:p>
        </p:txBody>
      </p:sp>
      <p:sp>
        <p:nvSpPr>
          <p:cNvPr id="5" name="PA_库_圆角矩形 12">
            <a:extLst>
              <a:ext uri="{FF2B5EF4-FFF2-40B4-BE49-F238E27FC236}">
                <a16:creationId xmlns:a16="http://schemas.microsoft.com/office/drawing/2014/main" id="{C63C4370-0C7A-EA91-8C6C-03CEC9A42437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982770" y="4114912"/>
            <a:ext cx="2110690" cy="382748"/>
          </a:xfrm>
          <a:prstGeom prst="roundRect">
            <a:avLst>
              <a:gd name="adj" fmla="val 50000"/>
            </a:avLst>
          </a:prstGeom>
          <a:solidFill>
            <a:srgbClr val="FD99E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Liza Gino</a:t>
            </a:r>
          </a:p>
        </p:txBody>
      </p:sp>
      <p:sp>
        <p:nvSpPr>
          <p:cNvPr id="6" name="PA_库_圆角矩形 12">
            <a:extLst>
              <a:ext uri="{FF2B5EF4-FFF2-40B4-BE49-F238E27FC236}">
                <a16:creationId xmlns:a16="http://schemas.microsoft.com/office/drawing/2014/main" id="{9100628F-B097-14DE-E2B5-D26236C941AF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7982770" y="4599023"/>
            <a:ext cx="2110690" cy="382748"/>
          </a:xfrm>
          <a:prstGeom prst="roundRect">
            <a:avLst>
              <a:gd name="adj" fmla="val 50000"/>
            </a:avLst>
          </a:prstGeom>
          <a:solidFill>
            <a:srgbClr val="FD99E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Cesar Estrada</a:t>
            </a:r>
          </a:p>
        </p:txBody>
      </p:sp>
    </p:spTree>
    <p:extLst>
      <p:ext uri="{BB962C8B-B14F-4D97-AF65-F5344CB8AC3E}">
        <p14:creationId xmlns:p14="http://schemas.microsoft.com/office/powerpoint/2010/main" val="429616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6" grpId="0" autoUpdateAnimBg="0"/>
      <p:bldP spid="30" grpId="0" autoUpdateAnimBg="0"/>
      <p:bldP spid="3" grpId="0" autoUpdateAnimBg="0"/>
      <p:bldP spid="4" grpId="0" autoUpdateAnimBg="0"/>
      <p:bldP spid="5" grpId="0" autoUpdateAnimBg="0"/>
      <p:bldP spid="6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>
            <a:extLst>
              <a:ext uri="{FF2B5EF4-FFF2-40B4-BE49-F238E27FC236}">
                <a16:creationId xmlns:a16="http://schemas.microsoft.com/office/drawing/2014/main" id="{C385A70F-A29B-4283-AC56-00FF0EE46623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E412DFB-1DA6-423C-B6D4-7F88BC9C3461}"/>
              </a:ext>
            </a:extLst>
          </p:cNvPr>
          <p:cNvSpPr/>
          <p:nvPr/>
        </p:nvSpPr>
        <p:spPr>
          <a:xfrm>
            <a:off x="334963" y="2324232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B4D82A3-EC65-4B0E-B2FD-3AE529AD79CA}"/>
              </a:ext>
            </a:extLst>
          </p:cNvPr>
          <p:cNvSpPr/>
          <p:nvPr/>
        </p:nvSpPr>
        <p:spPr>
          <a:xfrm>
            <a:off x="334963" y="1957114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75A975B-CF7B-4D27-BC7D-D3B0B8BC3D85}"/>
              </a:ext>
            </a:extLst>
          </p:cNvPr>
          <p:cNvSpPr/>
          <p:nvPr/>
        </p:nvSpPr>
        <p:spPr>
          <a:xfrm>
            <a:off x="334963" y="1584002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3D67D13E-615C-4FBC-96D1-0B748BA219B2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6B56175-6DD0-42ED-AD8B-F083C0FFA4DE}"/>
              </a:ext>
            </a:extLst>
          </p:cNvPr>
          <p:cNvSpPr/>
          <p:nvPr/>
        </p:nvSpPr>
        <p:spPr>
          <a:xfrm>
            <a:off x="1646318" y="6202680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CEE32C3-3CA0-4A34-8B86-AB39C3370B02}"/>
              </a:ext>
            </a:extLst>
          </p:cNvPr>
          <p:cNvSpPr/>
          <p:nvPr/>
        </p:nvSpPr>
        <p:spPr>
          <a:xfrm>
            <a:off x="7904264" y="5833066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FB589809-D2EB-4C42-9E39-B26030855DBC}"/>
              </a:ext>
            </a:extLst>
          </p:cNvPr>
          <p:cNvSpPr/>
          <p:nvPr/>
        </p:nvSpPr>
        <p:spPr>
          <a:xfrm>
            <a:off x="5260798" y="-2441503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Shape 4114">
            <a:extLst>
              <a:ext uri="{FF2B5EF4-FFF2-40B4-BE49-F238E27FC236}">
                <a16:creationId xmlns:a16="http://schemas.microsoft.com/office/drawing/2014/main" id="{E7406264-16E3-44F6-9D4D-27E1D529FCA6}"/>
              </a:ext>
            </a:extLst>
          </p:cNvPr>
          <p:cNvSpPr/>
          <p:nvPr/>
        </p:nvSpPr>
        <p:spPr>
          <a:xfrm>
            <a:off x="1199442" y="5503719"/>
            <a:ext cx="159548" cy="231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4909" y="21600"/>
                  <a:pt x="0" y="18225"/>
                  <a:pt x="0" y="14175"/>
                </a:cubicBezTo>
                <a:cubicBezTo>
                  <a:pt x="0" y="7425"/>
                  <a:pt x="0" y="7425"/>
                  <a:pt x="0" y="7425"/>
                </a:cubicBezTo>
                <a:cubicBezTo>
                  <a:pt x="0" y="3375"/>
                  <a:pt x="4909" y="0"/>
                  <a:pt x="10800" y="0"/>
                </a:cubicBezTo>
                <a:cubicBezTo>
                  <a:pt x="16691" y="0"/>
                  <a:pt x="21600" y="3375"/>
                  <a:pt x="21600" y="7425"/>
                </a:cubicBezTo>
                <a:cubicBezTo>
                  <a:pt x="21600" y="14175"/>
                  <a:pt x="21600" y="14175"/>
                  <a:pt x="21600" y="14175"/>
                </a:cubicBezTo>
                <a:cubicBezTo>
                  <a:pt x="21600" y="18225"/>
                  <a:pt x="16691" y="21600"/>
                  <a:pt x="10800" y="21600"/>
                </a:cubicBezTo>
                <a:close/>
                <a:moveTo>
                  <a:pt x="19636" y="7425"/>
                </a:moveTo>
                <a:cubicBezTo>
                  <a:pt x="19636" y="4050"/>
                  <a:pt x="15709" y="1350"/>
                  <a:pt x="10800" y="1350"/>
                </a:cubicBezTo>
                <a:cubicBezTo>
                  <a:pt x="5891" y="1350"/>
                  <a:pt x="1964" y="4050"/>
                  <a:pt x="1964" y="7425"/>
                </a:cubicBezTo>
                <a:cubicBezTo>
                  <a:pt x="1964" y="14175"/>
                  <a:pt x="1964" y="14175"/>
                  <a:pt x="1964" y="14175"/>
                </a:cubicBezTo>
                <a:cubicBezTo>
                  <a:pt x="1964" y="17550"/>
                  <a:pt x="5891" y="20250"/>
                  <a:pt x="10800" y="20250"/>
                </a:cubicBezTo>
                <a:cubicBezTo>
                  <a:pt x="15709" y="20250"/>
                  <a:pt x="19636" y="17550"/>
                  <a:pt x="19636" y="14175"/>
                </a:cubicBezTo>
                <a:cubicBezTo>
                  <a:pt x="19636" y="7425"/>
                  <a:pt x="19636" y="7425"/>
                  <a:pt x="19636" y="7425"/>
                </a:cubicBezTo>
                <a:close/>
                <a:moveTo>
                  <a:pt x="10800" y="8775"/>
                </a:moveTo>
                <a:cubicBezTo>
                  <a:pt x="10309" y="8775"/>
                  <a:pt x="9818" y="8437"/>
                  <a:pt x="9818" y="8100"/>
                </a:cubicBezTo>
                <a:cubicBezTo>
                  <a:pt x="9818" y="5400"/>
                  <a:pt x="9818" y="5400"/>
                  <a:pt x="9818" y="5400"/>
                </a:cubicBezTo>
                <a:cubicBezTo>
                  <a:pt x="9818" y="5062"/>
                  <a:pt x="10309" y="4725"/>
                  <a:pt x="10800" y="4725"/>
                </a:cubicBezTo>
                <a:cubicBezTo>
                  <a:pt x="11291" y="4725"/>
                  <a:pt x="11782" y="5062"/>
                  <a:pt x="11782" y="5400"/>
                </a:cubicBezTo>
                <a:cubicBezTo>
                  <a:pt x="11782" y="8100"/>
                  <a:pt x="11782" y="8100"/>
                  <a:pt x="11782" y="8100"/>
                </a:cubicBezTo>
                <a:cubicBezTo>
                  <a:pt x="11782" y="8437"/>
                  <a:pt x="11291" y="8775"/>
                  <a:pt x="10800" y="8775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50796116-71D6-4F65-9343-D9C02A65AB02}"/>
              </a:ext>
            </a:extLst>
          </p:cNvPr>
          <p:cNvCxnSpPr/>
          <p:nvPr/>
        </p:nvCxnSpPr>
        <p:spPr>
          <a:xfrm>
            <a:off x="1279216" y="2615545"/>
            <a:ext cx="0" cy="833437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727D9C55-6654-4961-A9E1-8CFAF70D9488}"/>
              </a:ext>
            </a:extLst>
          </p:cNvPr>
          <p:cNvGrpSpPr/>
          <p:nvPr/>
        </p:nvGrpSpPr>
        <p:grpSpPr>
          <a:xfrm>
            <a:off x="1279216" y="1045029"/>
            <a:ext cx="225734" cy="118110"/>
            <a:chOff x="1279216" y="1045029"/>
            <a:chExt cx="225734" cy="118110"/>
          </a:xfrm>
        </p:grpSpPr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43715EF6-D269-4446-9075-330B08C58BD3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04502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0A645FA-1823-455C-BAB7-5B51E33EF047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04084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B1BA363B-6222-4628-ADA7-2C3CCD3F0ADD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6313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11EBF006-3AE5-4C75-984D-F24041B4018F}"/>
              </a:ext>
            </a:extLst>
          </p:cNvPr>
          <p:cNvGrpSpPr/>
          <p:nvPr/>
        </p:nvGrpSpPr>
        <p:grpSpPr>
          <a:xfrm>
            <a:off x="10185805" y="5656228"/>
            <a:ext cx="702101" cy="79142"/>
            <a:chOff x="9213449" y="5314661"/>
            <a:chExt cx="702101" cy="79142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62B362D1-9992-4A8C-A1DF-635D64EB7596}"/>
                </a:ext>
              </a:extLst>
            </p:cNvPr>
            <p:cNvSpPr/>
            <p:nvPr/>
          </p:nvSpPr>
          <p:spPr>
            <a:xfrm>
              <a:off x="9213449" y="5314661"/>
              <a:ext cx="79142" cy="7914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61A1342-2F9A-4AF0-BF62-C2B6AAD885DB}"/>
                </a:ext>
              </a:extLst>
            </p:cNvPr>
            <p:cNvSpPr/>
            <p:nvPr/>
          </p:nvSpPr>
          <p:spPr>
            <a:xfrm>
              <a:off x="9421102" y="5314661"/>
              <a:ext cx="79142" cy="7914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7052B8B3-9F4F-4A07-B72A-A43E973D3E8B}"/>
                </a:ext>
              </a:extLst>
            </p:cNvPr>
            <p:cNvSpPr/>
            <p:nvPr/>
          </p:nvSpPr>
          <p:spPr>
            <a:xfrm>
              <a:off x="9628755" y="5314661"/>
              <a:ext cx="79142" cy="79142"/>
            </a:xfrm>
            <a:prstGeom prst="ellipse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9EBD1A5C-519F-4F8E-9016-712D9819DBF1}"/>
                </a:ext>
              </a:extLst>
            </p:cNvPr>
            <p:cNvSpPr/>
            <p:nvPr/>
          </p:nvSpPr>
          <p:spPr>
            <a:xfrm>
              <a:off x="9836408" y="5314661"/>
              <a:ext cx="79142" cy="7914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A52D2DEB-F846-4FEA-9496-5B38FF8E9DA5}"/>
              </a:ext>
            </a:extLst>
          </p:cNvPr>
          <p:cNvSpPr/>
          <p:nvPr/>
        </p:nvSpPr>
        <p:spPr>
          <a:xfrm>
            <a:off x="884646" y="785263"/>
            <a:ext cx="10422708" cy="5327438"/>
          </a:xfrm>
          <a:prstGeom prst="roundRect">
            <a:avLst>
              <a:gd name="adj" fmla="val 3053"/>
            </a:avLst>
          </a:prstGeom>
          <a:gradFill flip="none" rotWithShape="1">
            <a:gsLst>
              <a:gs pos="5000">
                <a:srgbClr val="3944B7"/>
              </a:gs>
              <a:gs pos="37000">
                <a:srgbClr val="394BC7"/>
              </a:gs>
              <a:gs pos="63000">
                <a:srgbClr val="3872DD"/>
              </a:gs>
              <a:gs pos="100000">
                <a:srgbClr val="38A2F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E65291EE-1A76-47AA-A73B-8BD757E642BE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2" name="Shape 4114">
            <a:extLst>
              <a:ext uri="{FF2B5EF4-FFF2-40B4-BE49-F238E27FC236}">
                <a16:creationId xmlns:a16="http://schemas.microsoft.com/office/drawing/2014/main" id="{544E49FA-AA1F-4329-86A0-55B8CB1A07BC}"/>
              </a:ext>
            </a:extLst>
          </p:cNvPr>
          <p:cNvSpPr/>
          <p:nvPr/>
        </p:nvSpPr>
        <p:spPr>
          <a:xfrm>
            <a:off x="1351842" y="5656119"/>
            <a:ext cx="159548" cy="231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4909" y="21600"/>
                  <a:pt x="0" y="18225"/>
                  <a:pt x="0" y="14175"/>
                </a:cubicBezTo>
                <a:cubicBezTo>
                  <a:pt x="0" y="7425"/>
                  <a:pt x="0" y="7425"/>
                  <a:pt x="0" y="7425"/>
                </a:cubicBezTo>
                <a:cubicBezTo>
                  <a:pt x="0" y="3375"/>
                  <a:pt x="4909" y="0"/>
                  <a:pt x="10800" y="0"/>
                </a:cubicBezTo>
                <a:cubicBezTo>
                  <a:pt x="16691" y="0"/>
                  <a:pt x="21600" y="3375"/>
                  <a:pt x="21600" y="7425"/>
                </a:cubicBezTo>
                <a:cubicBezTo>
                  <a:pt x="21600" y="14175"/>
                  <a:pt x="21600" y="14175"/>
                  <a:pt x="21600" y="14175"/>
                </a:cubicBezTo>
                <a:cubicBezTo>
                  <a:pt x="21600" y="18225"/>
                  <a:pt x="16691" y="21600"/>
                  <a:pt x="10800" y="21600"/>
                </a:cubicBezTo>
                <a:close/>
                <a:moveTo>
                  <a:pt x="19636" y="7425"/>
                </a:moveTo>
                <a:cubicBezTo>
                  <a:pt x="19636" y="4050"/>
                  <a:pt x="15709" y="1350"/>
                  <a:pt x="10800" y="1350"/>
                </a:cubicBezTo>
                <a:cubicBezTo>
                  <a:pt x="5891" y="1350"/>
                  <a:pt x="1964" y="4050"/>
                  <a:pt x="1964" y="7425"/>
                </a:cubicBezTo>
                <a:cubicBezTo>
                  <a:pt x="1964" y="14175"/>
                  <a:pt x="1964" y="14175"/>
                  <a:pt x="1964" y="14175"/>
                </a:cubicBezTo>
                <a:cubicBezTo>
                  <a:pt x="1964" y="17550"/>
                  <a:pt x="5891" y="20250"/>
                  <a:pt x="10800" y="20250"/>
                </a:cubicBezTo>
                <a:cubicBezTo>
                  <a:pt x="15709" y="20250"/>
                  <a:pt x="19636" y="17550"/>
                  <a:pt x="19636" y="14175"/>
                </a:cubicBezTo>
                <a:cubicBezTo>
                  <a:pt x="19636" y="7425"/>
                  <a:pt x="19636" y="7425"/>
                  <a:pt x="19636" y="7425"/>
                </a:cubicBezTo>
                <a:close/>
                <a:moveTo>
                  <a:pt x="10800" y="8775"/>
                </a:moveTo>
                <a:cubicBezTo>
                  <a:pt x="10309" y="8775"/>
                  <a:pt x="9818" y="8437"/>
                  <a:pt x="9818" y="8100"/>
                </a:cubicBezTo>
                <a:cubicBezTo>
                  <a:pt x="9818" y="5400"/>
                  <a:pt x="9818" y="5400"/>
                  <a:pt x="9818" y="5400"/>
                </a:cubicBezTo>
                <a:cubicBezTo>
                  <a:pt x="9818" y="5062"/>
                  <a:pt x="10309" y="4725"/>
                  <a:pt x="10800" y="4725"/>
                </a:cubicBezTo>
                <a:cubicBezTo>
                  <a:pt x="11291" y="4725"/>
                  <a:pt x="11782" y="5062"/>
                  <a:pt x="11782" y="5400"/>
                </a:cubicBezTo>
                <a:cubicBezTo>
                  <a:pt x="11782" y="8100"/>
                  <a:pt x="11782" y="8100"/>
                  <a:pt x="11782" y="8100"/>
                </a:cubicBezTo>
                <a:cubicBezTo>
                  <a:pt x="11782" y="8437"/>
                  <a:pt x="11291" y="8775"/>
                  <a:pt x="10800" y="8775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FF343D71-688F-4068-BC3E-4F84AAA7C310}"/>
              </a:ext>
            </a:extLst>
          </p:cNvPr>
          <p:cNvCxnSpPr/>
          <p:nvPr/>
        </p:nvCxnSpPr>
        <p:spPr>
          <a:xfrm>
            <a:off x="1431616" y="2767945"/>
            <a:ext cx="0" cy="833437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DAAF3D5-DBDB-4EAC-9F0C-FD02F3B4C460}"/>
              </a:ext>
            </a:extLst>
          </p:cNvPr>
          <p:cNvGrpSpPr/>
          <p:nvPr/>
        </p:nvGrpSpPr>
        <p:grpSpPr>
          <a:xfrm>
            <a:off x="1431616" y="1197429"/>
            <a:ext cx="225734" cy="118110"/>
            <a:chOff x="1279216" y="1045029"/>
            <a:chExt cx="225734" cy="118110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BDC7C4E-FA72-4B2F-922D-7C3478B15A3B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04502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CCE51F6E-75B1-49E6-A280-DF8ED774BFE5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04084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151E98E1-5D4F-4994-ADF6-AD0A74E3DF5E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6313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PA_库_圆角矩形 12">
            <a:extLst>
              <a:ext uri="{FF2B5EF4-FFF2-40B4-BE49-F238E27FC236}">
                <a16:creationId xmlns:a16="http://schemas.microsoft.com/office/drawing/2014/main" id="{73BB3AD8-4A88-4802-800E-86E68796507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433219" y="3898798"/>
            <a:ext cx="2570848" cy="516440"/>
          </a:xfrm>
          <a:prstGeom prst="roundRect">
            <a:avLst>
              <a:gd name="adj" fmla="val 50000"/>
            </a:avLst>
          </a:prstGeom>
          <a:solidFill>
            <a:srgbClr val="FD99E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Vacation mode GO!</a:t>
            </a:r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4" name="PA_库_文本框 9">
            <a:extLst>
              <a:ext uri="{FF2B5EF4-FFF2-40B4-BE49-F238E27FC236}">
                <a16:creationId xmlns:a16="http://schemas.microsoft.com/office/drawing/2014/main" id="{CBECCB27-3F60-4D07-AC93-44227DB22752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7133818" y="2924444"/>
            <a:ext cx="31696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Thank you!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269DD18-DE81-4517-BA0E-99A8849A59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85" y="1477241"/>
            <a:ext cx="7209024" cy="508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37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7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7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utoUpdateAnimBg="0"/>
      <p:bldP spid="74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rgbClr val="3944B7"/>
            </a:gs>
            <a:gs pos="37000">
              <a:srgbClr val="394BC7"/>
            </a:gs>
            <a:gs pos="63000">
              <a:srgbClr val="3872DD"/>
            </a:gs>
            <a:gs pos="100000">
              <a:srgbClr val="38A2F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97DC7C6F-A024-461E-AC8E-E858D575D826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E731109F-A281-48D9-A8C8-5D2ED0419AAE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9302ED6-97FD-4F7F-904D-7DF31FD37986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16B08BD-3877-4AB4-A779-B0EE1C22C148}"/>
              </a:ext>
            </a:extLst>
          </p:cNvPr>
          <p:cNvSpPr/>
          <p:nvPr/>
        </p:nvSpPr>
        <p:spPr>
          <a:xfrm>
            <a:off x="1646318" y="6202680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6F61B7E-05C2-437B-B1C0-2889C153130A}"/>
              </a:ext>
            </a:extLst>
          </p:cNvPr>
          <p:cNvSpPr/>
          <p:nvPr/>
        </p:nvSpPr>
        <p:spPr>
          <a:xfrm>
            <a:off x="7895429" y="5800306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6D98648-5219-4674-B642-2DC741A2C54F}"/>
              </a:ext>
            </a:extLst>
          </p:cNvPr>
          <p:cNvSpPr/>
          <p:nvPr/>
        </p:nvSpPr>
        <p:spPr>
          <a:xfrm>
            <a:off x="5260798" y="-2441503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BC99480-C562-4C0C-8C4E-C0DE0B07A281}"/>
              </a:ext>
            </a:extLst>
          </p:cNvPr>
          <p:cNvSpPr/>
          <p:nvPr/>
        </p:nvSpPr>
        <p:spPr>
          <a:xfrm>
            <a:off x="884646" y="785263"/>
            <a:ext cx="10422708" cy="5327438"/>
          </a:xfrm>
          <a:prstGeom prst="roundRect">
            <a:avLst>
              <a:gd name="adj" fmla="val 305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9B39917-A41E-4D39-96DD-4C3B3A91760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5F5F60"/>
              </a:clrFrom>
              <a:clrTo>
                <a:srgbClr val="5F5F6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82" y="726165"/>
            <a:ext cx="6855662" cy="483570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29048B8-9756-4280-A027-D13FDF07BFA1}"/>
              </a:ext>
            </a:extLst>
          </p:cNvPr>
          <p:cNvSpPr txBox="1"/>
          <p:nvPr/>
        </p:nvSpPr>
        <p:spPr>
          <a:xfrm>
            <a:off x="770848" y="4559982"/>
            <a:ext cx="2361235" cy="707886"/>
          </a:xfrm>
          <a:prstGeom prst="rect">
            <a:avLst/>
          </a:prstGeom>
          <a:noFill/>
          <a:scene3d>
            <a:camera prst="isometricBottomDown"/>
            <a:lightRig rig="threePt" dir="t"/>
          </a:scene3d>
        </p:spPr>
        <p:txBody>
          <a:bodyPr wrap="square" rtlCol="0">
            <a:spAutoFit/>
            <a:scene3d>
              <a:camera prst="isometricTopUp"/>
              <a:lightRig rig="threePt" dir="t"/>
            </a:scene3d>
          </a:bodyPr>
          <a:lstStyle/>
          <a:p>
            <a:pPr algn="ctr"/>
            <a:r>
              <a:rPr lang="en-US" altLang="zh-CN" sz="2000" b="1" spc="1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Executive</a:t>
            </a:r>
          </a:p>
          <a:p>
            <a:pPr algn="ctr"/>
            <a:r>
              <a:rPr lang="en-US" altLang="zh-CN" sz="2000" b="1" spc="1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Summary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471B5E0-AE31-45D2-8436-C11DD9D82F28}"/>
              </a:ext>
            </a:extLst>
          </p:cNvPr>
          <p:cNvSpPr txBox="1"/>
          <p:nvPr/>
        </p:nvSpPr>
        <p:spPr>
          <a:xfrm>
            <a:off x="3972767" y="4630835"/>
            <a:ext cx="2361235" cy="707886"/>
          </a:xfrm>
          <a:prstGeom prst="rect">
            <a:avLst/>
          </a:prstGeom>
          <a:noFill/>
          <a:scene3d>
            <a:camera prst="isometricBottomDown"/>
            <a:lightRig rig="threePt" dir="t"/>
          </a:scene3d>
        </p:spPr>
        <p:txBody>
          <a:bodyPr wrap="square" rtlCol="0">
            <a:spAutoFit/>
            <a:scene3d>
              <a:camera prst="isometricTopUp"/>
              <a:lightRig rig="threePt" dir="t"/>
            </a:scene3d>
          </a:bodyPr>
          <a:lstStyle/>
          <a:p>
            <a:pPr algn="ctr"/>
            <a:r>
              <a:rPr lang="en-US" altLang="zh-CN" sz="2000" b="1" spc="1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Executive</a:t>
            </a:r>
          </a:p>
          <a:p>
            <a:pPr algn="ctr"/>
            <a:r>
              <a:rPr lang="en-US" altLang="zh-CN" sz="2000" b="1" spc="1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CA014C-4BB6-1656-0A6B-9FBCFB9D3D66}"/>
              </a:ext>
            </a:extLst>
          </p:cNvPr>
          <p:cNvSpPr txBox="1"/>
          <p:nvPr/>
        </p:nvSpPr>
        <p:spPr>
          <a:xfrm>
            <a:off x="6214566" y="1134571"/>
            <a:ext cx="4751217" cy="4801314"/>
          </a:xfrm>
          <a:prstGeom prst="rect">
            <a:avLst/>
          </a:prstGeom>
          <a:solidFill>
            <a:srgbClr val="FD99E4">
              <a:alpha val="1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The project involves the development of a mortgage loan approval application using Python's </a:t>
            </a:r>
            <a:r>
              <a:rPr lang="en-US" dirty="0" err="1"/>
              <a:t>Streamlit</a:t>
            </a:r>
            <a:r>
              <a:rPr lang="en-US" dirty="0"/>
              <a:t> framework. The application allows customers to submit loan applications through a chatbot interface. Additionally, a smart contract for loan approval is created using the REMIX IDE, enabling automated decision-making on loan applications. </a:t>
            </a:r>
          </a:p>
          <a:p>
            <a:endParaRPr lang="en-US" sz="1000" dirty="0"/>
          </a:p>
          <a:p>
            <a:r>
              <a:rPr lang="en-US" dirty="0"/>
              <a:t>This project intersects with fintech by leveraging cutting-edge technologies to streamline traditional financial processes. Fintech emphasizes the integration of technology to enhance financial services, and our project exemplifies this by utilizing </a:t>
            </a:r>
            <a:r>
              <a:rPr lang="en-US" dirty="0" err="1"/>
              <a:t>Streamlit's</a:t>
            </a:r>
            <a:r>
              <a:rPr lang="en-US" dirty="0"/>
              <a:t> interface and smart contracts to optimize the mortgage loan approval process.</a:t>
            </a:r>
          </a:p>
        </p:txBody>
      </p:sp>
    </p:spTree>
    <p:extLst>
      <p:ext uri="{BB962C8B-B14F-4D97-AF65-F5344CB8AC3E}">
        <p14:creationId xmlns:p14="http://schemas.microsoft.com/office/powerpoint/2010/main" val="2329425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E731109F-A281-48D9-A8C8-5D2ED0419AAE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9302ED6-97FD-4F7F-904D-7DF31FD37986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16B08BD-3877-4AB4-A779-B0EE1C22C148}"/>
              </a:ext>
            </a:extLst>
          </p:cNvPr>
          <p:cNvSpPr/>
          <p:nvPr/>
        </p:nvSpPr>
        <p:spPr>
          <a:xfrm>
            <a:off x="1646318" y="6202680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6F61B7E-05C2-437B-B1C0-2889C153130A}"/>
              </a:ext>
            </a:extLst>
          </p:cNvPr>
          <p:cNvSpPr/>
          <p:nvPr/>
        </p:nvSpPr>
        <p:spPr>
          <a:xfrm>
            <a:off x="7904264" y="5826810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6D98648-5219-4674-B642-2DC741A2C54F}"/>
              </a:ext>
            </a:extLst>
          </p:cNvPr>
          <p:cNvSpPr/>
          <p:nvPr/>
        </p:nvSpPr>
        <p:spPr>
          <a:xfrm>
            <a:off x="5260798" y="-2443529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7DC7C6F-A024-461E-AC8E-E858D575D826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4499241E-55DC-435E-8B61-F0AA2A914525}"/>
              </a:ext>
            </a:extLst>
          </p:cNvPr>
          <p:cNvSpPr/>
          <p:nvPr/>
        </p:nvSpPr>
        <p:spPr>
          <a:xfrm>
            <a:off x="1260847" y="1455420"/>
            <a:ext cx="2961631" cy="4170681"/>
          </a:xfrm>
          <a:custGeom>
            <a:avLst/>
            <a:gdLst>
              <a:gd name="connsiteX0" fmla="*/ 138012 w 2961631"/>
              <a:gd name="connsiteY0" fmla="*/ 0 h 4170681"/>
              <a:gd name="connsiteX1" fmla="*/ 2823619 w 2961631"/>
              <a:gd name="connsiteY1" fmla="*/ 0 h 4170681"/>
              <a:gd name="connsiteX2" fmla="*/ 2961631 w 2961631"/>
              <a:gd name="connsiteY2" fmla="*/ 138012 h 4170681"/>
              <a:gd name="connsiteX3" fmla="*/ 2961631 w 2961631"/>
              <a:gd name="connsiteY3" fmla="*/ 4032669 h 4170681"/>
              <a:gd name="connsiteX4" fmla="*/ 2823619 w 2961631"/>
              <a:gd name="connsiteY4" fmla="*/ 4170681 h 4170681"/>
              <a:gd name="connsiteX5" fmla="*/ 1689096 w 2961631"/>
              <a:gd name="connsiteY5" fmla="*/ 4170681 h 4170681"/>
              <a:gd name="connsiteX6" fmla="*/ 1480815 w 2961631"/>
              <a:gd name="connsiteY6" fmla="*/ 3962400 h 4170681"/>
              <a:gd name="connsiteX7" fmla="*/ 1272534 w 2961631"/>
              <a:gd name="connsiteY7" fmla="*/ 4170681 h 4170681"/>
              <a:gd name="connsiteX8" fmla="*/ 138012 w 2961631"/>
              <a:gd name="connsiteY8" fmla="*/ 4170681 h 4170681"/>
              <a:gd name="connsiteX9" fmla="*/ 0 w 2961631"/>
              <a:gd name="connsiteY9" fmla="*/ 4032669 h 4170681"/>
              <a:gd name="connsiteX10" fmla="*/ 0 w 2961631"/>
              <a:gd name="connsiteY10" fmla="*/ 138012 h 4170681"/>
              <a:gd name="connsiteX11" fmla="*/ 138012 w 2961631"/>
              <a:gd name="connsiteY11" fmla="*/ 0 h 41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61631" h="4170681">
                <a:moveTo>
                  <a:pt x="138012" y="0"/>
                </a:moveTo>
                <a:lnTo>
                  <a:pt x="2823619" y="0"/>
                </a:lnTo>
                <a:cubicBezTo>
                  <a:pt x="2899841" y="0"/>
                  <a:pt x="2961631" y="61790"/>
                  <a:pt x="2961631" y="138012"/>
                </a:cubicBezTo>
                <a:lnTo>
                  <a:pt x="2961631" y="4032669"/>
                </a:lnTo>
                <a:cubicBezTo>
                  <a:pt x="2961631" y="4108891"/>
                  <a:pt x="2899841" y="4170681"/>
                  <a:pt x="2823619" y="4170681"/>
                </a:cubicBezTo>
                <a:lnTo>
                  <a:pt x="1689096" y="4170681"/>
                </a:lnTo>
                <a:cubicBezTo>
                  <a:pt x="1689096" y="4055651"/>
                  <a:pt x="1595845" y="3962400"/>
                  <a:pt x="1480815" y="3962400"/>
                </a:cubicBezTo>
                <a:cubicBezTo>
                  <a:pt x="1365785" y="3962400"/>
                  <a:pt x="1272534" y="4055651"/>
                  <a:pt x="1272534" y="4170681"/>
                </a:cubicBezTo>
                <a:lnTo>
                  <a:pt x="138012" y="4170681"/>
                </a:lnTo>
                <a:cubicBezTo>
                  <a:pt x="61790" y="4170681"/>
                  <a:pt x="0" y="4108891"/>
                  <a:pt x="0" y="4032669"/>
                </a:cubicBezTo>
                <a:lnTo>
                  <a:pt x="0" y="138012"/>
                </a:lnTo>
                <a:cubicBezTo>
                  <a:pt x="0" y="61790"/>
                  <a:pt x="61790" y="0"/>
                  <a:pt x="138012" y="0"/>
                </a:cubicBezTo>
                <a:close/>
              </a:path>
            </a:pathLst>
          </a:custGeom>
          <a:gradFill>
            <a:gsLst>
              <a:gs pos="5000">
                <a:srgbClr val="3944B7"/>
              </a:gs>
              <a:gs pos="37000">
                <a:srgbClr val="394BC7"/>
              </a:gs>
              <a:gs pos="63000">
                <a:srgbClr val="3872DD"/>
              </a:gs>
              <a:gs pos="100000">
                <a:srgbClr val="38A2FA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A1C4DAA7-3631-4739-B3BD-184D21A84AE1}"/>
              </a:ext>
            </a:extLst>
          </p:cNvPr>
          <p:cNvSpPr/>
          <p:nvPr/>
        </p:nvSpPr>
        <p:spPr>
          <a:xfrm>
            <a:off x="4615185" y="1455420"/>
            <a:ext cx="2961631" cy="4170681"/>
          </a:xfrm>
          <a:custGeom>
            <a:avLst/>
            <a:gdLst>
              <a:gd name="connsiteX0" fmla="*/ 138012 w 2961631"/>
              <a:gd name="connsiteY0" fmla="*/ 0 h 4170681"/>
              <a:gd name="connsiteX1" fmla="*/ 2823619 w 2961631"/>
              <a:gd name="connsiteY1" fmla="*/ 0 h 4170681"/>
              <a:gd name="connsiteX2" fmla="*/ 2961631 w 2961631"/>
              <a:gd name="connsiteY2" fmla="*/ 138012 h 4170681"/>
              <a:gd name="connsiteX3" fmla="*/ 2961631 w 2961631"/>
              <a:gd name="connsiteY3" fmla="*/ 4032669 h 4170681"/>
              <a:gd name="connsiteX4" fmla="*/ 2823619 w 2961631"/>
              <a:gd name="connsiteY4" fmla="*/ 4170681 h 4170681"/>
              <a:gd name="connsiteX5" fmla="*/ 1689096 w 2961631"/>
              <a:gd name="connsiteY5" fmla="*/ 4170681 h 4170681"/>
              <a:gd name="connsiteX6" fmla="*/ 1480815 w 2961631"/>
              <a:gd name="connsiteY6" fmla="*/ 3962400 h 4170681"/>
              <a:gd name="connsiteX7" fmla="*/ 1272534 w 2961631"/>
              <a:gd name="connsiteY7" fmla="*/ 4170681 h 4170681"/>
              <a:gd name="connsiteX8" fmla="*/ 138012 w 2961631"/>
              <a:gd name="connsiteY8" fmla="*/ 4170681 h 4170681"/>
              <a:gd name="connsiteX9" fmla="*/ 0 w 2961631"/>
              <a:gd name="connsiteY9" fmla="*/ 4032669 h 4170681"/>
              <a:gd name="connsiteX10" fmla="*/ 0 w 2961631"/>
              <a:gd name="connsiteY10" fmla="*/ 138012 h 4170681"/>
              <a:gd name="connsiteX11" fmla="*/ 138012 w 2961631"/>
              <a:gd name="connsiteY11" fmla="*/ 0 h 41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61631" h="4170681">
                <a:moveTo>
                  <a:pt x="138012" y="0"/>
                </a:moveTo>
                <a:lnTo>
                  <a:pt x="2823619" y="0"/>
                </a:lnTo>
                <a:cubicBezTo>
                  <a:pt x="2899841" y="0"/>
                  <a:pt x="2961631" y="61790"/>
                  <a:pt x="2961631" y="138012"/>
                </a:cubicBezTo>
                <a:lnTo>
                  <a:pt x="2961631" y="4032669"/>
                </a:lnTo>
                <a:cubicBezTo>
                  <a:pt x="2961631" y="4108891"/>
                  <a:pt x="2899841" y="4170681"/>
                  <a:pt x="2823619" y="4170681"/>
                </a:cubicBezTo>
                <a:lnTo>
                  <a:pt x="1689096" y="4170681"/>
                </a:lnTo>
                <a:cubicBezTo>
                  <a:pt x="1689096" y="4055651"/>
                  <a:pt x="1595845" y="3962400"/>
                  <a:pt x="1480815" y="3962400"/>
                </a:cubicBezTo>
                <a:cubicBezTo>
                  <a:pt x="1365785" y="3962400"/>
                  <a:pt x="1272534" y="4055651"/>
                  <a:pt x="1272534" y="4170681"/>
                </a:cubicBezTo>
                <a:lnTo>
                  <a:pt x="138012" y="4170681"/>
                </a:lnTo>
                <a:cubicBezTo>
                  <a:pt x="61790" y="4170681"/>
                  <a:pt x="0" y="4108891"/>
                  <a:pt x="0" y="4032669"/>
                </a:cubicBezTo>
                <a:lnTo>
                  <a:pt x="0" y="138012"/>
                </a:lnTo>
                <a:cubicBezTo>
                  <a:pt x="0" y="61790"/>
                  <a:pt x="61790" y="0"/>
                  <a:pt x="138012" y="0"/>
                </a:cubicBezTo>
                <a:close/>
              </a:path>
            </a:pathLst>
          </a:custGeom>
          <a:gradFill>
            <a:gsLst>
              <a:gs pos="5000">
                <a:srgbClr val="3944B7"/>
              </a:gs>
              <a:gs pos="37000">
                <a:srgbClr val="394BC7"/>
              </a:gs>
              <a:gs pos="63000">
                <a:srgbClr val="3872DD"/>
              </a:gs>
              <a:gs pos="100000">
                <a:srgbClr val="38A2FA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E3BC5234-F209-467D-91C6-66F96D2DC758}"/>
              </a:ext>
            </a:extLst>
          </p:cNvPr>
          <p:cNvSpPr/>
          <p:nvPr/>
        </p:nvSpPr>
        <p:spPr>
          <a:xfrm>
            <a:off x="7957825" y="1455420"/>
            <a:ext cx="2961631" cy="4170681"/>
          </a:xfrm>
          <a:custGeom>
            <a:avLst/>
            <a:gdLst>
              <a:gd name="connsiteX0" fmla="*/ 138012 w 2961631"/>
              <a:gd name="connsiteY0" fmla="*/ 0 h 4170681"/>
              <a:gd name="connsiteX1" fmla="*/ 2823619 w 2961631"/>
              <a:gd name="connsiteY1" fmla="*/ 0 h 4170681"/>
              <a:gd name="connsiteX2" fmla="*/ 2961631 w 2961631"/>
              <a:gd name="connsiteY2" fmla="*/ 138012 h 4170681"/>
              <a:gd name="connsiteX3" fmla="*/ 2961631 w 2961631"/>
              <a:gd name="connsiteY3" fmla="*/ 4032669 h 4170681"/>
              <a:gd name="connsiteX4" fmla="*/ 2823619 w 2961631"/>
              <a:gd name="connsiteY4" fmla="*/ 4170681 h 4170681"/>
              <a:gd name="connsiteX5" fmla="*/ 1700794 w 2961631"/>
              <a:gd name="connsiteY5" fmla="*/ 4170681 h 4170681"/>
              <a:gd name="connsiteX6" fmla="*/ 1492513 w 2961631"/>
              <a:gd name="connsiteY6" fmla="*/ 3962400 h 4170681"/>
              <a:gd name="connsiteX7" fmla="*/ 1284232 w 2961631"/>
              <a:gd name="connsiteY7" fmla="*/ 4170681 h 4170681"/>
              <a:gd name="connsiteX8" fmla="*/ 138012 w 2961631"/>
              <a:gd name="connsiteY8" fmla="*/ 4170681 h 4170681"/>
              <a:gd name="connsiteX9" fmla="*/ 0 w 2961631"/>
              <a:gd name="connsiteY9" fmla="*/ 4032669 h 4170681"/>
              <a:gd name="connsiteX10" fmla="*/ 0 w 2961631"/>
              <a:gd name="connsiteY10" fmla="*/ 138012 h 4170681"/>
              <a:gd name="connsiteX11" fmla="*/ 138012 w 2961631"/>
              <a:gd name="connsiteY11" fmla="*/ 0 h 41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61631" h="4170681">
                <a:moveTo>
                  <a:pt x="138012" y="0"/>
                </a:moveTo>
                <a:lnTo>
                  <a:pt x="2823619" y="0"/>
                </a:lnTo>
                <a:cubicBezTo>
                  <a:pt x="2899841" y="0"/>
                  <a:pt x="2961631" y="61790"/>
                  <a:pt x="2961631" y="138012"/>
                </a:cubicBezTo>
                <a:lnTo>
                  <a:pt x="2961631" y="4032669"/>
                </a:lnTo>
                <a:cubicBezTo>
                  <a:pt x="2961631" y="4108891"/>
                  <a:pt x="2899841" y="4170681"/>
                  <a:pt x="2823619" y="4170681"/>
                </a:cubicBezTo>
                <a:lnTo>
                  <a:pt x="1700794" y="4170681"/>
                </a:lnTo>
                <a:cubicBezTo>
                  <a:pt x="1700794" y="4055651"/>
                  <a:pt x="1607543" y="3962400"/>
                  <a:pt x="1492513" y="3962400"/>
                </a:cubicBezTo>
                <a:cubicBezTo>
                  <a:pt x="1377483" y="3962400"/>
                  <a:pt x="1284232" y="4055651"/>
                  <a:pt x="1284232" y="4170681"/>
                </a:cubicBezTo>
                <a:lnTo>
                  <a:pt x="138012" y="4170681"/>
                </a:lnTo>
                <a:cubicBezTo>
                  <a:pt x="61790" y="4170681"/>
                  <a:pt x="0" y="4108891"/>
                  <a:pt x="0" y="4032669"/>
                </a:cubicBezTo>
                <a:lnTo>
                  <a:pt x="0" y="138012"/>
                </a:lnTo>
                <a:cubicBezTo>
                  <a:pt x="0" y="61790"/>
                  <a:pt x="61790" y="0"/>
                  <a:pt x="138012" y="0"/>
                </a:cubicBezTo>
                <a:close/>
              </a:path>
            </a:pathLst>
          </a:custGeom>
          <a:gradFill>
            <a:gsLst>
              <a:gs pos="5000">
                <a:srgbClr val="3944B7"/>
              </a:gs>
              <a:gs pos="37000">
                <a:srgbClr val="394BC7"/>
              </a:gs>
              <a:gs pos="63000">
                <a:srgbClr val="3872DD"/>
              </a:gs>
              <a:gs pos="100000">
                <a:srgbClr val="38A2FA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4" name="PA_库_文本框 13">
            <a:extLst>
              <a:ext uri="{FF2B5EF4-FFF2-40B4-BE49-F238E27FC236}">
                <a16:creationId xmlns:a16="http://schemas.microsoft.com/office/drawing/2014/main" id="{C7FD260B-0CC3-4117-85CE-51B936F3D39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385302" y="4064067"/>
            <a:ext cx="2743200" cy="687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Develop a user-friendly mortgage loan application interface using Python's </a:t>
            </a:r>
            <a:r>
              <a:rPr lang="en-US" altLang="zh-CN" sz="12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Streamlit</a:t>
            </a:r>
            <a:r>
              <a:rPr lang="en-US" altLang="zh-CN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framework.</a:t>
            </a:r>
          </a:p>
        </p:txBody>
      </p:sp>
      <p:sp>
        <p:nvSpPr>
          <p:cNvPr id="15" name="PA_库_文本框 14">
            <a:extLst>
              <a:ext uri="{FF2B5EF4-FFF2-40B4-BE49-F238E27FC236}">
                <a16:creationId xmlns:a16="http://schemas.microsoft.com/office/drawing/2014/main" id="{DF10B0EA-094D-4B98-8398-569419486C1A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830570" y="141360"/>
            <a:ext cx="2549225" cy="941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3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Project Goals</a:t>
            </a:r>
            <a:endParaRPr lang="zh-CN" altLang="en-US" sz="2400" b="1" spc="3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6" name="PA_库_文本框 15">
            <a:extLst>
              <a:ext uri="{FF2B5EF4-FFF2-40B4-BE49-F238E27FC236}">
                <a16:creationId xmlns:a16="http://schemas.microsoft.com/office/drawing/2014/main" id="{8A1BD340-B2EE-4C3F-A9EE-90F6A4E1F101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724400" y="4064067"/>
            <a:ext cx="2743200" cy="687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Implement a smart contract on the REMIX IDE for automated loan approval or denial.</a:t>
            </a:r>
          </a:p>
        </p:txBody>
      </p:sp>
      <p:sp>
        <p:nvSpPr>
          <p:cNvPr id="18" name="PA_库_文本框 17">
            <a:extLst>
              <a:ext uri="{FF2B5EF4-FFF2-40B4-BE49-F238E27FC236}">
                <a16:creationId xmlns:a16="http://schemas.microsoft.com/office/drawing/2014/main" id="{FE32B280-D628-4A6C-A355-5A2B5CAD3549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8063498" y="4064067"/>
            <a:ext cx="2743200" cy="89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Showcase the synergy between modern technology (</a:t>
            </a:r>
            <a:r>
              <a:rPr lang="en-US" altLang="zh-CN" sz="12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Streamlit</a:t>
            </a:r>
            <a:r>
              <a:rPr lang="en-US" altLang="zh-CN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 and blockchain (smart contracts) in the fintech domain.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86BFD3CE-00F4-4E41-959B-4B29A5348E29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2" t="20740" r="20242" b="20740"/>
          <a:stretch/>
        </p:blipFill>
        <p:spPr>
          <a:xfrm>
            <a:off x="8334074" y="1626054"/>
            <a:ext cx="2209132" cy="162909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5105997-AB88-4967-89EA-E4EC5826292D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49" t="10949" r="14228" b="10949"/>
          <a:stretch/>
        </p:blipFill>
        <p:spPr>
          <a:xfrm>
            <a:off x="1651823" y="1480820"/>
            <a:ext cx="2179679" cy="217424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D44BB7E2-1AD4-4B6F-8CE3-2D96076E1BB1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88" r="24488"/>
          <a:stretch/>
        </p:blipFill>
        <p:spPr>
          <a:xfrm>
            <a:off x="5395290" y="1480820"/>
            <a:ext cx="1401420" cy="2059940"/>
          </a:xfrm>
          <a:prstGeom prst="rect">
            <a:avLst/>
          </a:prstGeom>
        </p:spPr>
      </p:pic>
      <p:sp>
        <p:nvSpPr>
          <p:cNvPr id="23" name="椭圆 22">
            <a:extLst>
              <a:ext uri="{FF2B5EF4-FFF2-40B4-BE49-F238E27FC236}">
                <a16:creationId xmlns:a16="http://schemas.microsoft.com/office/drawing/2014/main" id="{958B7C99-EA71-472B-8F7D-7A8BC3A0ABD7}"/>
              </a:ext>
            </a:extLst>
          </p:cNvPr>
          <p:cNvSpPr/>
          <p:nvPr/>
        </p:nvSpPr>
        <p:spPr>
          <a:xfrm>
            <a:off x="2579101" y="5455920"/>
            <a:ext cx="340362" cy="34036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DD639F4-15FE-41DC-85AE-B846718771D4}"/>
              </a:ext>
            </a:extLst>
          </p:cNvPr>
          <p:cNvSpPr txBox="1"/>
          <p:nvPr/>
        </p:nvSpPr>
        <p:spPr>
          <a:xfrm>
            <a:off x="2483852" y="5457825"/>
            <a:ext cx="52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</a:t>
            </a:r>
            <a:endParaRPr lang="zh-CN" altLang="en-US" sz="16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13D2F3A8-9DDF-4D6C-A869-92E8CE5520E1}"/>
              </a:ext>
            </a:extLst>
          </p:cNvPr>
          <p:cNvSpPr/>
          <p:nvPr/>
        </p:nvSpPr>
        <p:spPr>
          <a:xfrm>
            <a:off x="5918199" y="5455920"/>
            <a:ext cx="340362" cy="34036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D40D8A1-2256-4232-91B9-ED1B42921800}"/>
              </a:ext>
            </a:extLst>
          </p:cNvPr>
          <p:cNvSpPr txBox="1"/>
          <p:nvPr/>
        </p:nvSpPr>
        <p:spPr>
          <a:xfrm>
            <a:off x="5830570" y="5457825"/>
            <a:ext cx="52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02</a:t>
            </a:r>
            <a:endParaRPr lang="zh-CN" altLang="en-US" sz="16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89A4394E-657A-4EC5-8743-D83A6B1493D8}"/>
              </a:ext>
            </a:extLst>
          </p:cNvPr>
          <p:cNvSpPr/>
          <p:nvPr/>
        </p:nvSpPr>
        <p:spPr>
          <a:xfrm>
            <a:off x="9264917" y="5455920"/>
            <a:ext cx="340362" cy="34036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1212E9C-2974-41FE-AE39-5B8E2A6C5D6C}"/>
              </a:ext>
            </a:extLst>
          </p:cNvPr>
          <p:cNvSpPr txBox="1"/>
          <p:nvPr/>
        </p:nvSpPr>
        <p:spPr>
          <a:xfrm>
            <a:off x="9177288" y="5457825"/>
            <a:ext cx="52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</a:t>
            </a:r>
            <a:endParaRPr lang="zh-CN" altLang="en-US" sz="16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9" name="PA_库_圆角矩形 28">
            <a:extLst>
              <a:ext uri="{FF2B5EF4-FFF2-40B4-BE49-F238E27FC236}">
                <a16:creationId xmlns:a16="http://schemas.microsoft.com/office/drawing/2014/main" id="{98D4168C-1064-4829-BEC5-7D151F9BF382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2683326" y="3846576"/>
            <a:ext cx="151314" cy="151312"/>
          </a:xfrm>
          <a:prstGeom prst="roundRect">
            <a:avLst>
              <a:gd name="adj" fmla="val 12603"/>
            </a:avLst>
          </a:prstGeom>
          <a:solidFill>
            <a:srgbClr val="A7D2FB">
              <a:alpha val="80000"/>
            </a:srgb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0" name="PA_库_圆角矩形 29">
            <a:extLst>
              <a:ext uri="{FF2B5EF4-FFF2-40B4-BE49-F238E27FC236}">
                <a16:creationId xmlns:a16="http://schemas.microsoft.com/office/drawing/2014/main" id="{D9E0EB01-230B-41D3-B373-4A7A5DD6104D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020343" y="3846576"/>
            <a:ext cx="151314" cy="151312"/>
          </a:xfrm>
          <a:prstGeom prst="roundRect">
            <a:avLst>
              <a:gd name="adj" fmla="val 12603"/>
            </a:avLst>
          </a:prstGeom>
          <a:solidFill>
            <a:srgbClr val="A7D2FB">
              <a:alpha val="80000"/>
            </a:srgb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1" name="PA_库_圆角矩形 30">
            <a:extLst>
              <a:ext uri="{FF2B5EF4-FFF2-40B4-BE49-F238E27FC236}">
                <a16:creationId xmlns:a16="http://schemas.microsoft.com/office/drawing/2014/main" id="{947CB62E-E0D9-49E0-9D62-04C20C01E477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9362983" y="3846576"/>
            <a:ext cx="151314" cy="151312"/>
          </a:xfrm>
          <a:prstGeom prst="roundRect">
            <a:avLst>
              <a:gd name="adj" fmla="val 12603"/>
            </a:avLst>
          </a:prstGeom>
          <a:solidFill>
            <a:srgbClr val="A7D2FB">
              <a:alpha val="80000"/>
            </a:srgb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2714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3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3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utoUpdateAnimBg="0"/>
      <p:bldP spid="15" grpId="0" autoUpdateAnimBg="0"/>
      <p:bldP spid="16" grpId="0" autoUpdateAnimBg="0"/>
      <p:bldP spid="18" grpId="0" autoUpdateAnimBg="0"/>
      <p:bldP spid="29" grpId="0" autoUpdateAnimBg="0"/>
      <p:bldP spid="30" grpId="0" autoUpdateAnimBg="0"/>
      <p:bldP spid="31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>
            <a:extLst>
              <a:ext uri="{FF2B5EF4-FFF2-40B4-BE49-F238E27FC236}">
                <a16:creationId xmlns:a16="http://schemas.microsoft.com/office/drawing/2014/main" id="{C385A70F-A29B-4283-AC56-00FF0EE46623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E412DFB-1DA6-423C-B6D4-7F88BC9C3461}"/>
              </a:ext>
            </a:extLst>
          </p:cNvPr>
          <p:cNvSpPr/>
          <p:nvPr/>
        </p:nvSpPr>
        <p:spPr>
          <a:xfrm>
            <a:off x="334963" y="2324232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B4D82A3-EC65-4B0E-B2FD-3AE529AD79CA}"/>
              </a:ext>
            </a:extLst>
          </p:cNvPr>
          <p:cNvSpPr/>
          <p:nvPr/>
        </p:nvSpPr>
        <p:spPr>
          <a:xfrm>
            <a:off x="334963" y="1957114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75A975B-CF7B-4D27-BC7D-D3B0B8BC3D85}"/>
              </a:ext>
            </a:extLst>
          </p:cNvPr>
          <p:cNvSpPr/>
          <p:nvPr/>
        </p:nvSpPr>
        <p:spPr>
          <a:xfrm>
            <a:off x="334963" y="1584002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3D67D13E-615C-4FBC-96D1-0B748BA219B2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6B56175-6DD0-42ED-AD8B-F083C0FFA4DE}"/>
              </a:ext>
            </a:extLst>
          </p:cNvPr>
          <p:cNvSpPr/>
          <p:nvPr/>
        </p:nvSpPr>
        <p:spPr>
          <a:xfrm>
            <a:off x="1646318" y="6202680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CEE32C3-3CA0-4A34-8B86-AB39C3370B02}"/>
              </a:ext>
            </a:extLst>
          </p:cNvPr>
          <p:cNvSpPr/>
          <p:nvPr/>
        </p:nvSpPr>
        <p:spPr>
          <a:xfrm>
            <a:off x="7904264" y="5826810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FB589809-D2EB-4C42-9E39-B26030855DBC}"/>
              </a:ext>
            </a:extLst>
          </p:cNvPr>
          <p:cNvSpPr/>
          <p:nvPr/>
        </p:nvSpPr>
        <p:spPr>
          <a:xfrm>
            <a:off x="5260798" y="-2441503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Shape 4114">
            <a:extLst>
              <a:ext uri="{FF2B5EF4-FFF2-40B4-BE49-F238E27FC236}">
                <a16:creationId xmlns:a16="http://schemas.microsoft.com/office/drawing/2014/main" id="{E7406264-16E3-44F6-9D4D-27E1D529FCA6}"/>
              </a:ext>
            </a:extLst>
          </p:cNvPr>
          <p:cNvSpPr/>
          <p:nvPr/>
        </p:nvSpPr>
        <p:spPr>
          <a:xfrm>
            <a:off x="1199442" y="5503719"/>
            <a:ext cx="159548" cy="231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4909" y="21600"/>
                  <a:pt x="0" y="18225"/>
                  <a:pt x="0" y="14175"/>
                </a:cubicBezTo>
                <a:cubicBezTo>
                  <a:pt x="0" y="7425"/>
                  <a:pt x="0" y="7425"/>
                  <a:pt x="0" y="7425"/>
                </a:cubicBezTo>
                <a:cubicBezTo>
                  <a:pt x="0" y="3375"/>
                  <a:pt x="4909" y="0"/>
                  <a:pt x="10800" y="0"/>
                </a:cubicBezTo>
                <a:cubicBezTo>
                  <a:pt x="16691" y="0"/>
                  <a:pt x="21600" y="3375"/>
                  <a:pt x="21600" y="7425"/>
                </a:cubicBezTo>
                <a:cubicBezTo>
                  <a:pt x="21600" y="14175"/>
                  <a:pt x="21600" y="14175"/>
                  <a:pt x="21600" y="14175"/>
                </a:cubicBezTo>
                <a:cubicBezTo>
                  <a:pt x="21600" y="18225"/>
                  <a:pt x="16691" y="21600"/>
                  <a:pt x="10800" y="21600"/>
                </a:cubicBezTo>
                <a:close/>
                <a:moveTo>
                  <a:pt x="19636" y="7425"/>
                </a:moveTo>
                <a:cubicBezTo>
                  <a:pt x="19636" y="4050"/>
                  <a:pt x="15709" y="1350"/>
                  <a:pt x="10800" y="1350"/>
                </a:cubicBezTo>
                <a:cubicBezTo>
                  <a:pt x="5891" y="1350"/>
                  <a:pt x="1964" y="4050"/>
                  <a:pt x="1964" y="7425"/>
                </a:cubicBezTo>
                <a:cubicBezTo>
                  <a:pt x="1964" y="14175"/>
                  <a:pt x="1964" y="14175"/>
                  <a:pt x="1964" y="14175"/>
                </a:cubicBezTo>
                <a:cubicBezTo>
                  <a:pt x="1964" y="17550"/>
                  <a:pt x="5891" y="20250"/>
                  <a:pt x="10800" y="20250"/>
                </a:cubicBezTo>
                <a:cubicBezTo>
                  <a:pt x="15709" y="20250"/>
                  <a:pt x="19636" y="17550"/>
                  <a:pt x="19636" y="14175"/>
                </a:cubicBezTo>
                <a:cubicBezTo>
                  <a:pt x="19636" y="7425"/>
                  <a:pt x="19636" y="7425"/>
                  <a:pt x="19636" y="7425"/>
                </a:cubicBezTo>
                <a:close/>
                <a:moveTo>
                  <a:pt x="10800" y="8775"/>
                </a:moveTo>
                <a:cubicBezTo>
                  <a:pt x="10309" y="8775"/>
                  <a:pt x="9818" y="8437"/>
                  <a:pt x="9818" y="8100"/>
                </a:cubicBezTo>
                <a:cubicBezTo>
                  <a:pt x="9818" y="5400"/>
                  <a:pt x="9818" y="5400"/>
                  <a:pt x="9818" y="5400"/>
                </a:cubicBezTo>
                <a:cubicBezTo>
                  <a:pt x="9818" y="5062"/>
                  <a:pt x="10309" y="4725"/>
                  <a:pt x="10800" y="4725"/>
                </a:cubicBezTo>
                <a:cubicBezTo>
                  <a:pt x="11291" y="4725"/>
                  <a:pt x="11782" y="5062"/>
                  <a:pt x="11782" y="5400"/>
                </a:cubicBezTo>
                <a:cubicBezTo>
                  <a:pt x="11782" y="8100"/>
                  <a:pt x="11782" y="8100"/>
                  <a:pt x="11782" y="8100"/>
                </a:cubicBezTo>
                <a:cubicBezTo>
                  <a:pt x="11782" y="8437"/>
                  <a:pt x="11291" y="8775"/>
                  <a:pt x="10800" y="8775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miter lim="400000"/>
          </a:ln>
        </p:spPr>
        <p:txBody>
          <a:bodyPr lIns="22860" rIns="22860"/>
          <a:lstStyle/>
          <a:p>
            <a:pPr algn="ctr"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50796116-71D6-4F65-9343-D9C02A65AB02}"/>
              </a:ext>
            </a:extLst>
          </p:cNvPr>
          <p:cNvCxnSpPr/>
          <p:nvPr/>
        </p:nvCxnSpPr>
        <p:spPr>
          <a:xfrm>
            <a:off x="1279216" y="2615545"/>
            <a:ext cx="0" cy="833437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727D9C55-6654-4961-A9E1-8CFAF70D9488}"/>
              </a:ext>
            </a:extLst>
          </p:cNvPr>
          <p:cNvGrpSpPr/>
          <p:nvPr/>
        </p:nvGrpSpPr>
        <p:grpSpPr>
          <a:xfrm>
            <a:off x="1279216" y="1045029"/>
            <a:ext cx="225734" cy="118110"/>
            <a:chOff x="1279216" y="1045029"/>
            <a:chExt cx="225734" cy="118110"/>
          </a:xfrm>
        </p:grpSpPr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43715EF6-D269-4446-9075-330B08C58BD3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04502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0A645FA-1823-455C-BAB7-5B51E33EF047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04084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B1BA363B-6222-4628-ADA7-2C3CCD3F0ADD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6313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11EBF006-3AE5-4C75-984D-F24041B4018F}"/>
              </a:ext>
            </a:extLst>
          </p:cNvPr>
          <p:cNvGrpSpPr/>
          <p:nvPr/>
        </p:nvGrpSpPr>
        <p:grpSpPr>
          <a:xfrm>
            <a:off x="10185805" y="5656228"/>
            <a:ext cx="702101" cy="79142"/>
            <a:chOff x="9213449" y="5314661"/>
            <a:chExt cx="702101" cy="79142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62B362D1-9992-4A8C-A1DF-635D64EB7596}"/>
                </a:ext>
              </a:extLst>
            </p:cNvPr>
            <p:cNvSpPr/>
            <p:nvPr/>
          </p:nvSpPr>
          <p:spPr>
            <a:xfrm>
              <a:off x="9213449" y="5314661"/>
              <a:ext cx="79142" cy="7914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61A1342-2F9A-4AF0-BF62-C2B6AAD885DB}"/>
                </a:ext>
              </a:extLst>
            </p:cNvPr>
            <p:cNvSpPr/>
            <p:nvPr/>
          </p:nvSpPr>
          <p:spPr>
            <a:xfrm>
              <a:off x="9421102" y="5314661"/>
              <a:ext cx="79142" cy="7914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7052B8B3-9F4F-4A07-B72A-A43E973D3E8B}"/>
                </a:ext>
              </a:extLst>
            </p:cNvPr>
            <p:cNvSpPr/>
            <p:nvPr/>
          </p:nvSpPr>
          <p:spPr>
            <a:xfrm>
              <a:off x="9628755" y="5314661"/>
              <a:ext cx="79142" cy="79142"/>
            </a:xfrm>
            <a:prstGeom prst="ellipse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9EBD1A5C-519F-4F8E-9016-712D9819DBF1}"/>
                </a:ext>
              </a:extLst>
            </p:cNvPr>
            <p:cNvSpPr/>
            <p:nvPr/>
          </p:nvSpPr>
          <p:spPr>
            <a:xfrm>
              <a:off x="9836408" y="5314661"/>
              <a:ext cx="79142" cy="7914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A52D2DEB-F846-4FEA-9496-5B38FF8E9DA5}"/>
              </a:ext>
            </a:extLst>
          </p:cNvPr>
          <p:cNvSpPr/>
          <p:nvPr/>
        </p:nvSpPr>
        <p:spPr>
          <a:xfrm>
            <a:off x="884646" y="785263"/>
            <a:ext cx="10422708" cy="5327438"/>
          </a:xfrm>
          <a:prstGeom prst="roundRect">
            <a:avLst>
              <a:gd name="adj" fmla="val 3053"/>
            </a:avLst>
          </a:prstGeom>
          <a:gradFill flip="none" rotWithShape="1">
            <a:gsLst>
              <a:gs pos="5000">
                <a:srgbClr val="3944B7"/>
              </a:gs>
              <a:gs pos="37000">
                <a:srgbClr val="394BC7"/>
              </a:gs>
              <a:gs pos="63000">
                <a:srgbClr val="3872DD"/>
              </a:gs>
              <a:gs pos="100000">
                <a:srgbClr val="38A2F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E65291EE-1A76-47AA-A73B-8BD757E642BE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2" name="Shape 4114">
            <a:extLst>
              <a:ext uri="{FF2B5EF4-FFF2-40B4-BE49-F238E27FC236}">
                <a16:creationId xmlns:a16="http://schemas.microsoft.com/office/drawing/2014/main" id="{544E49FA-AA1F-4329-86A0-55B8CB1A07BC}"/>
              </a:ext>
            </a:extLst>
          </p:cNvPr>
          <p:cNvSpPr/>
          <p:nvPr/>
        </p:nvSpPr>
        <p:spPr>
          <a:xfrm>
            <a:off x="1351842" y="5656119"/>
            <a:ext cx="159548" cy="231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4909" y="21600"/>
                  <a:pt x="0" y="18225"/>
                  <a:pt x="0" y="14175"/>
                </a:cubicBezTo>
                <a:cubicBezTo>
                  <a:pt x="0" y="7425"/>
                  <a:pt x="0" y="7425"/>
                  <a:pt x="0" y="7425"/>
                </a:cubicBezTo>
                <a:cubicBezTo>
                  <a:pt x="0" y="3375"/>
                  <a:pt x="4909" y="0"/>
                  <a:pt x="10800" y="0"/>
                </a:cubicBezTo>
                <a:cubicBezTo>
                  <a:pt x="16691" y="0"/>
                  <a:pt x="21600" y="3375"/>
                  <a:pt x="21600" y="7425"/>
                </a:cubicBezTo>
                <a:cubicBezTo>
                  <a:pt x="21600" y="14175"/>
                  <a:pt x="21600" y="14175"/>
                  <a:pt x="21600" y="14175"/>
                </a:cubicBezTo>
                <a:cubicBezTo>
                  <a:pt x="21600" y="18225"/>
                  <a:pt x="16691" y="21600"/>
                  <a:pt x="10800" y="21600"/>
                </a:cubicBezTo>
                <a:close/>
                <a:moveTo>
                  <a:pt x="19636" y="7425"/>
                </a:moveTo>
                <a:cubicBezTo>
                  <a:pt x="19636" y="4050"/>
                  <a:pt x="15709" y="1350"/>
                  <a:pt x="10800" y="1350"/>
                </a:cubicBezTo>
                <a:cubicBezTo>
                  <a:pt x="5891" y="1350"/>
                  <a:pt x="1964" y="4050"/>
                  <a:pt x="1964" y="7425"/>
                </a:cubicBezTo>
                <a:cubicBezTo>
                  <a:pt x="1964" y="14175"/>
                  <a:pt x="1964" y="14175"/>
                  <a:pt x="1964" y="14175"/>
                </a:cubicBezTo>
                <a:cubicBezTo>
                  <a:pt x="1964" y="17550"/>
                  <a:pt x="5891" y="20250"/>
                  <a:pt x="10800" y="20250"/>
                </a:cubicBezTo>
                <a:cubicBezTo>
                  <a:pt x="15709" y="20250"/>
                  <a:pt x="19636" y="17550"/>
                  <a:pt x="19636" y="14175"/>
                </a:cubicBezTo>
                <a:cubicBezTo>
                  <a:pt x="19636" y="7425"/>
                  <a:pt x="19636" y="7425"/>
                  <a:pt x="19636" y="7425"/>
                </a:cubicBezTo>
                <a:close/>
                <a:moveTo>
                  <a:pt x="10800" y="8775"/>
                </a:moveTo>
                <a:cubicBezTo>
                  <a:pt x="10309" y="8775"/>
                  <a:pt x="9818" y="8437"/>
                  <a:pt x="9818" y="8100"/>
                </a:cubicBezTo>
                <a:cubicBezTo>
                  <a:pt x="9818" y="5400"/>
                  <a:pt x="9818" y="5400"/>
                  <a:pt x="9818" y="5400"/>
                </a:cubicBezTo>
                <a:cubicBezTo>
                  <a:pt x="9818" y="5062"/>
                  <a:pt x="10309" y="4725"/>
                  <a:pt x="10800" y="4725"/>
                </a:cubicBezTo>
                <a:cubicBezTo>
                  <a:pt x="11291" y="4725"/>
                  <a:pt x="11782" y="5062"/>
                  <a:pt x="11782" y="5400"/>
                </a:cubicBezTo>
                <a:cubicBezTo>
                  <a:pt x="11782" y="8100"/>
                  <a:pt x="11782" y="8100"/>
                  <a:pt x="11782" y="8100"/>
                </a:cubicBezTo>
                <a:cubicBezTo>
                  <a:pt x="11782" y="8437"/>
                  <a:pt x="11291" y="8775"/>
                  <a:pt x="10800" y="8775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miter lim="400000"/>
          </a:ln>
        </p:spPr>
        <p:txBody>
          <a:bodyPr lIns="22860" rIns="22860"/>
          <a:lstStyle/>
          <a:p>
            <a:pPr algn="ctr"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FF343D71-688F-4068-BC3E-4F84AAA7C310}"/>
              </a:ext>
            </a:extLst>
          </p:cNvPr>
          <p:cNvCxnSpPr/>
          <p:nvPr/>
        </p:nvCxnSpPr>
        <p:spPr>
          <a:xfrm>
            <a:off x="1431616" y="2767945"/>
            <a:ext cx="0" cy="833437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DAAF3D5-DBDB-4EAC-9F0C-FD02F3B4C460}"/>
              </a:ext>
            </a:extLst>
          </p:cNvPr>
          <p:cNvGrpSpPr/>
          <p:nvPr/>
        </p:nvGrpSpPr>
        <p:grpSpPr>
          <a:xfrm>
            <a:off x="1431616" y="1197429"/>
            <a:ext cx="225734" cy="118110"/>
            <a:chOff x="1279216" y="1045029"/>
            <a:chExt cx="225734" cy="118110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BDC7C4E-FA72-4B2F-922D-7C3478B15A3B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04502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CCE51F6E-75B1-49E6-A280-DF8ED774BFE5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04084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151E98E1-5D4F-4994-ADF6-AD0A74E3DF5E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6313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5" name="图片 54">
            <a:extLst>
              <a:ext uri="{FF2B5EF4-FFF2-40B4-BE49-F238E27FC236}">
                <a16:creationId xmlns:a16="http://schemas.microsoft.com/office/drawing/2014/main" id="{4C1EFC18-BB54-4B08-936D-6C79D555D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952" y="1375652"/>
            <a:ext cx="1262561" cy="1255178"/>
          </a:xfrm>
          <a:prstGeom prst="rect">
            <a:avLst/>
          </a:prstGeom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EA0524DB-BDFC-41F2-93F6-491886CB3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849" y="1412699"/>
            <a:ext cx="1262561" cy="1255178"/>
          </a:xfrm>
          <a:prstGeom prst="rect">
            <a:avLst/>
          </a:prstGeom>
        </p:spPr>
      </p:pic>
      <p:sp>
        <p:nvSpPr>
          <p:cNvPr id="59" name="矩形 58">
            <a:extLst>
              <a:ext uri="{FF2B5EF4-FFF2-40B4-BE49-F238E27FC236}">
                <a16:creationId xmlns:a16="http://schemas.microsoft.com/office/drawing/2014/main" id="{57E999FB-9E94-4FC3-8C12-B5F770F9EA9F}"/>
              </a:ext>
            </a:extLst>
          </p:cNvPr>
          <p:cNvSpPr/>
          <p:nvPr/>
        </p:nvSpPr>
        <p:spPr>
          <a:xfrm>
            <a:off x="2508249" y="2602912"/>
            <a:ext cx="17618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 err="1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Streamlit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Interface</a:t>
            </a:r>
            <a:endParaRPr lang="zh-CN" altLang="en-US" sz="1400" dirty="0">
              <a:solidFill>
                <a:schemeClr val="bg1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46D1C89-6139-4038-9087-8CC1B5920018}"/>
              </a:ext>
            </a:extLst>
          </p:cNvPr>
          <p:cNvSpPr txBox="1"/>
          <p:nvPr/>
        </p:nvSpPr>
        <p:spPr>
          <a:xfrm>
            <a:off x="2088740" y="2910689"/>
            <a:ext cx="2600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We used Python and </a:t>
            </a:r>
            <a:r>
              <a:rPr lang="en-US" altLang="zh-CN" sz="9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Streamlit</a:t>
            </a:r>
            <a:r>
              <a:rPr lang="en-US" altLang="zh-CN" sz="9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to create a user-friendly chatbot-based interface for loan applications, capturing essential applicant information.</a:t>
            </a:r>
            <a:endParaRPr lang="zh-CN" altLang="en-US" sz="9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0825A05-D929-48E8-8881-9BCC33C70FD2}"/>
              </a:ext>
            </a:extLst>
          </p:cNvPr>
          <p:cNvSpPr/>
          <p:nvPr/>
        </p:nvSpPr>
        <p:spPr>
          <a:xfrm>
            <a:off x="7159845" y="2614056"/>
            <a:ext cx="27026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Smart Contract Development</a:t>
            </a:r>
            <a:endParaRPr lang="zh-CN" altLang="en-US" sz="1400" dirty="0">
              <a:solidFill>
                <a:schemeClr val="bg1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051E898B-0AD3-4CC7-AF99-A4E326657F09}"/>
              </a:ext>
            </a:extLst>
          </p:cNvPr>
          <p:cNvSpPr txBox="1"/>
          <p:nvPr/>
        </p:nvSpPr>
        <p:spPr>
          <a:xfrm>
            <a:off x="7210755" y="2890182"/>
            <a:ext cx="2600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 the REMIX IDE, we wrote a smart contract that evaluates loan applications based on predefined criteria and automatically approves or denies the application.</a:t>
            </a:r>
            <a:endParaRPr lang="zh-CN" altLang="en-US" sz="9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F67F81-93C1-CAEE-146C-B5835A3F55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610" y="3705119"/>
            <a:ext cx="4207078" cy="1985287"/>
          </a:xfrm>
          <a:prstGeom prst="snip2DiagRect">
            <a:avLst/>
          </a:prstGeom>
          <a:ln w="57150" cmpd="sng">
            <a:solidFill>
              <a:srgbClr val="FD99E4">
                <a:alpha val="86000"/>
              </a:srgbClr>
            </a:solidFill>
            <a:prstDash val="solid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410055-C57F-B60D-60A1-25B18FAF074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7256"/>
          <a:stretch/>
        </p:blipFill>
        <p:spPr>
          <a:xfrm>
            <a:off x="6483478" y="3705119"/>
            <a:ext cx="4073304" cy="2013530"/>
          </a:xfrm>
          <a:prstGeom prst="snip2DiagRect">
            <a:avLst/>
          </a:prstGeom>
          <a:ln w="57150">
            <a:solidFill>
              <a:schemeClr val="accent4">
                <a:lumMod val="60000"/>
                <a:lumOff val="40000"/>
                <a:alpha val="86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01764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  <p:bldP spid="6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rgbClr val="3944B7"/>
            </a:gs>
            <a:gs pos="37000">
              <a:srgbClr val="394BC7"/>
            </a:gs>
            <a:gs pos="63000">
              <a:srgbClr val="3872DD"/>
            </a:gs>
            <a:gs pos="100000">
              <a:srgbClr val="38A2F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E731109F-A281-48D9-A8C8-5D2ED0419AAE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9302ED6-97FD-4F7F-904D-7DF31FD37986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16B08BD-3877-4AB4-A779-B0EE1C22C148}"/>
              </a:ext>
            </a:extLst>
          </p:cNvPr>
          <p:cNvSpPr/>
          <p:nvPr/>
        </p:nvSpPr>
        <p:spPr>
          <a:xfrm>
            <a:off x="1646318" y="6202680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6F61B7E-05C2-437B-B1C0-2889C153130A}"/>
              </a:ext>
            </a:extLst>
          </p:cNvPr>
          <p:cNvSpPr/>
          <p:nvPr/>
        </p:nvSpPr>
        <p:spPr>
          <a:xfrm>
            <a:off x="7904264" y="5826810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6D98648-5219-4674-B642-2DC741A2C54F}"/>
              </a:ext>
            </a:extLst>
          </p:cNvPr>
          <p:cNvSpPr/>
          <p:nvPr/>
        </p:nvSpPr>
        <p:spPr>
          <a:xfrm>
            <a:off x="5260798" y="-2441503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BC99480-C562-4C0C-8C4E-C0DE0B07A281}"/>
              </a:ext>
            </a:extLst>
          </p:cNvPr>
          <p:cNvSpPr/>
          <p:nvPr/>
        </p:nvSpPr>
        <p:spPr>
          <a:xfrm>
            <a:off x="884646" y="798515"/>
            <a:ext cx="10422708" cy="5327438"/>
          </a:xfrm>
          <a:prstGeom prst="roundRect">
            <a:avLst>
              <a:gd name="adj" fmla="val 305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7DC7C6F-A024-461E-AC8E-E858D575D826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AFBC692C-90A3-4AA4-B2DA-02039F23A1DB}"/>
              </a:ext>
            </a:extLst>
          </p:cNvPr>
          <p:cNvSpPr txBox="1"/>
          <p:nvPr/>
        </p:nvSpPr>
        <p:spPr>
          <a:xfrm>
            <a:off x="5922681" y="2181106"/>
            <a:ext cx="416600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Smart Contract Development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ECC74214-1E9F-41E6-AECA-4EF2DE272D0C}"/>
              </a:ext>
            </a:extLst>
          </p:cNvPr>
          <p:cNvSpPr txBox="1"/>
          <p:nvPr/>
        </p:nvSpPr>
        <p:spPr>
          <a:xfrm>
            <a:off x="6300462" y="2452294"/>
            <a:ext cx="3449983" cy="521361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思源黑体 CN Medium" panose="020B0600000000000000" pitchFamily="34" charset="-122"/>
                <a:cs typeface="+mn-ea"/>
                <a:sym typeface="+mn-lt"/>
              </a:rPr>
              <a:t>evaluates loan applications and automatically approves or denies the application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067A33D-19CD-4B39-9D37-699FAB6EADC9}"/>
              </a:ext>
            </a:extLst>
          </p:cNvPr>
          <p:cNvGrpSpPr/>
          <p:nvPr/>
        </p:nvGrpSpPr>
        <p:grpSpPr>
          <a:xfrm>
            <a:off x="7708342" y="1503257"/>
            <a:ext cx="594686" cy="594686"/>
            <a:chOff x="2473756" y="1298026"/>
            <a:chExt cx="594686" cy="594686"/>
          </a:xfrm>
        </p:grpSpPr>
        <p:sp>
          <p:nvSpPr>
            <p:cNvPr id="18" name="PA_矩形 4">
              <a:extLst>
                <a:ext uri="{FF2B5EF4-FFF2-40B4-BE49-F238E27FC236}">
                  <a16:creationId xmlns:a16="http://schemas.microsoft.com/office/drawing/2014/main" id="{601A811E-7F35-4FCE-8515-7BB996A62FA7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2473756" y="1298026"/>
              <a:ext cx="594686" cy="594686"/>
            </a:xfrm>
            <a:prstGeom prst="rect">
              <a:avLst/>
            </a:prstGeom>
            <a:solidFill>
              <a:srgbClr val="7611D5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9" name="Shape 3624">
              <a:extLst>
                <a:ext uri="{FF2B5EF4-FFF2-40B4-BE49-F238E27FC236}">
                  <a16:creationId xmlns:a16="http://schemas.microsoft.com/office/drawing/2014/main" id="{AE668BDA-EA61-48DC-87E0-34B8E936058E}"/>
                </a:ext>
              </a:extLst>
            </p:cNvPr>
            <p:cNvSpPr/>
            <p:nvPr/>
          </p:nvSpPr>
          <p:spPr>
            <a:xfrm>
              <a:off x="2613534" y="1425618"/>
              <a:ext cx="339502" cy="339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55" y="6010"/>
                  </a:moveTo>
                  <a:lnTo>
                    <a:pt x="18630" y="7136"/>
                  </a:lnTo>
                  <a:lnTo>
                    <a:pt x="14465" y="2970"/>
                  </a:lnTo>
                  <a:lnTo>
                    <a:pt x="15590" y="1845"/>
                  </a:lnTo>
                  <a:cubicBezTo>
                    <a:pt x="15590" y="1845"/>
                    <a:pt x="16391" y="982"/>
                    <a:pt x="17673" y="982"/>
                  </a:cubicBezTo>
                  <a:cubicBezTo>
                    <a:pt x="19300" y="982"/>
                    <a:pt x="20618" y="2300"/>
                    <a:pt x="20618" y="3927"/>
                  </a:cubicBezTo>
                  <a:cubicBezTo>
                    <a:pt x="20618" y="4741"/>
                    <a:pt x="20288" y="5477"/>
                    <a:pt x="19755" y="6010"/>
                  </a:cubicBezTo>
                  <a:moveTo>
                    <a:pt x="7364" y="18402"/>
                  </a:moveTo>
                  <a:lnTo>
                    <a:pt x="7364" y="14727"/>
                  </a:lnTo>
                  <a:cubicBezTo>
                    <a:pt x="7364" y="14456"/>
                    <a:pt x="7144" y="14236"/>
                    <a:pt x="6873" y="14236"/>
                  </a:cubicBezTo>
                  <a:lnTo>
                    <a:pt x="3198" y="14236"/>
                  </a:lnTo>
                  <a:lnTo>
                    <a:pt x="13770" y="3665"/>
                  </a:lnTo>
                  <a:lnTo>
                    <a:pt x="17935" y="7830"/>
                  </a:lnTo>
                  <a:cubicBezTo>
                    <a:pt x="17935" y="7830"/>
                    <a:pt x="7364" y="18402"/>
                    <a:pt x="7364" y="18402"/>
                  </a:cubicBezTo>
                  <a:close/>
                  <a:moveTo>
                    <a:pt x="6382" y="19042"/>
                  </a:moveTo>
                  <a:lnTo>
                    <a:pt x="2945" y="19845"/>
                  </a:lnTo>
                  <a:lnTo>
                    <a:pt x="2945" y="18655"/>
                  </a:lnTo>
                  <a:lnTo>
                    <a:pt x="1755" y="18655"/>
                  </a:lnTo>
                  <a:lnTo>
                    <a:pt x="2558" y="15218"/>
                  </a:lnTo>
                  <a:lnTo>
                    <a:pt x="6382" y="15218"/>
                  </a:lnTo>
                  <a:cubicBezTo>
                    <a:pt x="6382" y="15218"/>
                    <a:pt x="6382" y="19042"/>
                    <a:pt x="6382" y="19042"/>
                  </a:cubicBezTo>
                  <a:close/>
                  <a:moveTo>
                    <a:pt x="17673" y="0"/>
                  </a:moveTo>
                  <a:cubicBezTo>
                    <a:pt x="16588" y="0"/>
                    <a:pt x="15606" y="439"/>
                    <a:pt x="14896" y="1151"/>
                  </a:cubicBezTo>
                  <a:lnTo>
                    <a:pt x="1641" y="14405"/>
                  </a:lnTo>
                  <a:lnTo>
                    <a:pt x="0" y="21600"/>
                  </a:lnTo>
                  <a:lnTo>
                    <a:pt x="7195" y="19959"/>
                  </a:lnTo>
                  <a:lnTo>
                    <a:pt x="20449" y="6704"/>
                  </a:lnTo>
                  <a:cubicBezTo>
                    <a:pt x="21160" y="5994"/>
                    <a:pt x="21600" y="5012"/>
                    <a:pt x="21600" y="3927"/>
                  </a:cubicBezTo>
                  <a:cubicBezTo>
                    <a:pt x="21600" y="1758"/>
                    <a:pt x="19842" y="0"/>
                    <a:pt x="17673" y="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 dirty="0">
                <a:latin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3" name="TextBox 15">
            <a:extLst>
              <a:ext uri="{FF2B5EF4-FFF2-40B4-BE49-F238E27FC236}">
                <a16:creationId xmlns:a16="http://schemas.microsoft.com/office/drawing/2014/main" id="{493E43BD-3C1D-4995-99F0-40B8415AC0DF}"/>
              </a:ext>
            </a:extLst>
          </p:cNvPr>
          <p:cNvSpPr txBox="1"/>
          <p:nvPr/>
        </p:nvSpPr>
        <p:spPr>
          <a:xfrm>
            <a:off x="1004665" y="4612447"/>
            <a:ext cx="459935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dirty="0" err="1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Streamlit</a:t>
            </a:r>
            <a:r>
              <a:rPr lang="en-US" altLang="zh-CN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Interface</a:t>
            </a:r>
          </a:p>
        </p:txBody>
      </p:sp>
      <p:sp>
        <p:nvSpPr>
          <p:cNvPr id="24" name="TextBox 16">
            <a:extLst>
              <a:ext uri="{FF2B5EF4-FFF2-40B4-BE49-F238E27FC236}">
                <a16:creationId xmlns:a16="http://schemas.microsoft.com/office/drawing/2014/main" id="{DD9F3D7F-1184-4033-9459-34D5B932BEE1}"/>
              </a:ext>
            </a:extLst>
          </p:cNvPr>
          <p:cNvSpPr txBox="1"/>
          <p:nvPr/>
        </p:nvSpPr>
        <p:spPr>
          <a:xfrm>
            <a:off x="2190235" y="4895717"/>
            <a:ext cx="2314538" cy="521361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思源黑体 CN Medium" panose="020B0600000000000000" pitchFamily="34" charset="-122"/>
                <a:cs typeface="+mn-ea"/>
                <a:sym typeface="+mn-lt"/>
              </a:rPr>
              <a:t>capturing essential applicant information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3F4330-5BD8-008B-BDF8-364EBA995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893" y="1235284"/>
            <a:ext cx="4166008" cy="31850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D367599-F850-0D87-B050-85FBD957D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182" y="4420289"/>
            <a:ext cx="4617383" cy="99390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E55489C-6CD1-B4BA-008E-4EA653B909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723" y="3277565"/>
            <a:ext cx="4619842" cy="109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690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2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3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>
            <a:extLst>
              <a:ext uri="{FF2B5EF4-FFF2-40B4-BE49-F238E27FC236}">
                <a16:creationId xmlns:a16="http://schemas.microsoft.com/office/drawing/2014/main" id="{C385A70F-A29B-4283-AC56-00FF0EE46623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E412DFB-1DA6-423C-B6D4-7F88BC9C3461}"/>
              </a:ext>
            </a:extLst>
          </p:cNvPr>
          <p:cNvSpPr/>
          <p:nvPr/>
        </p:nvSpPr>
        <p:spPr>
          <a:xfrm>
            <a:off x="334963" y="2324232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B4D82A3-EC65-4B0E-B2FD-3AE529AD79CA}"/>
              </a:ext>
            </a:extLst>
          </p:cNvPr>
          <p:cNvSpPr/>
          <p:nvPr/>
        </p:nvSpPr>
        <p:spPr>
          <a:xfrm>
            <a:off x="334963" y="1957114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75A975B-CF7B-4D27-BC7D-D3B0B8BC3D85}"/>
              </a:ext>
            </a:extLst>
          </p:cNvPr>
          <p:cNvSpPr/>
          <p:nvPr/>
        </p:nvSpPr>
        <p:spPr>
          <a:xfrm>
            <a:off x="334963" y="1584002"/>
            <a:ext cx="45719" cy="45719"/>
          </a:xfrm>
          <a:prstGeom prst="ellipse">
            <a:avLst/>
          </a:prstGeom>
          <a:noFill/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3D67D13E-615C-4FBC-96D1-0B748BA219B2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6B56175-6DD0-42ED-AD8B-F083C0FFA4DE}"/>
              </a:ext>
            </a:extLst>
          </p:cNvPr>
          <p:cNvSpPr/>
          <p:nvPr/>
        </p:nvSpPr>
        <p:spPr>
          <a:xfrm>
            <a:off x="1646318" y="6202680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CEE32C3-3CA0-4A34-8B86-AB39C3370B02}"/>
              </a:ext>
            </a:extLst>
          </p:cNvPr>
          <p:cNvSpPr/>
          <p:nvPr/>
        </p:nvSpPr>
        <p:spPr>
          <a:xfrm>
            <a:off x="7904264" y="5826810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FB589809-D2EB-4C42-9E39-B26030855DBC}"/>
              </a:ext>
            </a:extLst>
          </p:cNvPr>
          <p:cNvSpPr/>
          <p:nvPr/>
        </p:nvSpPr>
        <p:spPr>
          <a:xfrm>
            <a:off x="5260798" y="-2441503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Shape 4114">
            <a:extLst>
              <a:ext uri="{FF2B5EF4-FFF2-40B4-BE49-F238E27FC236}">
                <a16:creationId xmlns:a16="http://schemas.microsoft.com/office/drawing/2014/main" id="{E7406264-16E3-44F6-9D4D-27E1D529FCA6}"/>
              </a:ext>
            </a:extLst>
          </p:cNvPr>
          <p:cNvSpPr/>
          <p:nvPr/>
        </p:nvSpPr>
        <p:spPr>
          <a:xfrm>
            <a:off x="1199442" y="5503719"/>
            <a:ext cx="159548" cy="231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4909" y="21600"/>
                  <a:pt x="0" y="18225"/>
                  <a:pt x="0" y="14175"/>
                </a:cubicBezTo>
                <a:cubicBezTo>
                  <a:pt x="0" y="7425"/>
                  <a:pt x="0" y="7425"/>
                  <a:pt x="0" y="7425"/>
                </a:cubicBezTo>
                <a:cubicBezTo>
                  <a:pt x="0" y="3375"/>
                  <a:pt x="4909" y="0"/>
                  <a:pt x="10800" y="0"/>
                </a:cubicBezTo>
                <a:cubicBezTo>
                  <a:pt x="16691" y="0"/>
                  <a:pt x="21600" y="3375"/>
                  <a:pt x="21600" y="7425"/>
                </a:cubicBezTo>
                <a:cubicBezTo>
                  <a:pt x="21600" y="14175"/>
                  <a:pt x="21600" y="14175"/>
                  <a:pt x="21600" y="14175"/>
                </a:cubicBezTo>
                <a:cubicBezTo>
                  <a:pt x="21600" y="18225"/>
                  <a:pt x="16691" y="21600"/>
                  <a:pt x="10800" y="21600"/>
                </a:cubicBezTo>
                <a:close/>
                <a:moveTo>
                  <a:pt x="19636" y="7425"/>
                </a:moveTo>
                <a:cubicBezTo>
                  <a:pt x="19636" y="4050"/>
                  <a:pt x="15709" y="1350"/>
                  <a:pt x="10800" y="1350"/>
                </a:cubicBezTo>
                <a:cubicBezTo>
                  <a:pt x="5891" y="1350"/>
                  <a:pt x="1964" y="4050"/>
                  <a:pt x="1964" y="7425"/>
                </a:cubicBezTo>
                <a:cubicBezTo>
                  <a:pt x="1964" y="14175"/>
                  <a:pt x="1964" y="14175"/>
                  <a:pt x="1964" y="14175"/>
                </a:cubicBezTo>
                <a:cubicBezTo>
                  <a:pt x="1964" y="17550"/>
                  <a:pt x="5891" y="20250"/>
                  <a:pt x="10800" y="20250"/>
                </a:cubicBezTo>
                <a:cubicBezTo>
                  <a:pt x="15709" y="20250"/>
                  <a:pt x="19636" y="17550"/>
                  <a:pt x="19636" y="14175"/>
                </a:cubicBezTo>
                <a:cubicBezTo>
                  <a:pt x="19636" y="7425"/>
                  <a:pt x="19636" y="7425"/>
                  <a:pt x="19636" y="7425"/>
                </a:cubicBezTo>
                <a:close/>
                <a:moveTo>
                  <a:pt x="10800" y="8775"/>
                </a:moveTo>
                <a:cubicBezTo>
                  <a:pt x="10309" y="8775"/>
                  <a:pt x="9818" y="8437"/>
                  <a:pt x="9818" y="8100"/>
                </a:cubicBezTo>
                <a:cubicBezTo>
                  <a:pt x="9818" y="5400"/>
                  <a:pt x="9818" y="5400"/>
                  <a:pt x="9818" y="5400"/>
                </a:cubicBezTo>
                <a:cubicBezTo>
                  <a:pt x="9818" y="5062"/>
                  <a:pt x="10309" y="4725"/>
                  <a:pt x="10800" y="4725"/>
                </a:cubicBezTo>
                <a:cubicBezTo>
                  <a:pt x="11291" y="4725"/>
                  <a:pt x="11782" y="5062"/>
                  <a:pt x="11782" y="5400"/>
                </a:cubicBezTo>
                <a:cubicBezTo>
                  <a:pt x="11782" y="8100"/>
                  <a:pt x="11782" y="8100"/>
                  <a:pt x="11782" y="8100"/>
                </a:cubicBezTo>
                <a:cubicBezTo>
                  <a:pt x="11782" y="8437"/>
                  <a:pt x="11291" y="8775"/>
                  <a:pt x="10800" y="8775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50796116-71D6-4F65-9343-D9C02A65AB02}"/>
              </a:ext>
            </a:extLst>
          </p:cNvPr>
          <p:cNvCxnSpPr/>
          <p:nvPr/>
        </p:nvCxnSpPr>
        <p:spPr>
          <a:xfrm>
            <a:off x="1279216" y="2615545"/>
            <a:ext cx="0" cy="833437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727D9C55-6654-4961-A9E1-8CFAF70D9488}"/>
              </a:ext>
            </a:extLst>
          </p:cNvPr>
          <p:cNvGrpSpPr/>
          <p:nvPr/>
        </p:nvGrpSpPr>
        <p:grpSpPr>
          <a:xfrm>
            <a:off x="1279216" y="1045029"/>
            <a:ext cx="225734" cy="118110"/>
            <a:chOff x="1279216" y="1045029"/>
            <a:chExt cx="225734" cy="118110"/>
          </a:xfrm>
        </p:grpSpPr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43715EF6-D269-4446-9075-330B08C58BD3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04502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0A645FA-1823-455C-BAB7-5B51E33EF047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04084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B1BA363B-6222-4628-ADA7-2C3CCD3F0ADD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6313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11EBF006-3AE5-4C75-984D-F24041B4018F}"/>
              </a:ext>
            </a:extLst>
          </p:cNvPr>
          <p:cNvGrpSpPr/>
          <p:nvPr/>
        </p:nvGrpSpPr>
        <p:grpSpPr>
          <a:xfrm>
            <a:off x="10185805" y="5656228"/>
            <a:ext cx="702101" cy="79142"/>
            <a:chOff x="9213449" y="5314661"/>
            <a:chExt cx="702101" cy="79142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62B362D1-9992-4A8C-A1DF-635D64EB7596}"/>
                </a:ext>
              </a:extLst>
            </p:cNvPr>
            <p:cNvSpPr/>
            <p:nvPr/>
          </p:nvSpPr>
          <p:spPr>
            <a:xfrm>
              <a:off x="9213449" y="5314661"/>
              <a:ext cx="79142" cy="7914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61A1342-2F9A-4AF0-BF62-C2B6AAD885DB}"/>
                </a:ext>
              </a:extLst>
            </p:cNvPr>
            <p:cNvSpPr/>
            <p:nvPr/>
          </p:nvSpPr>
          <p:spPr>
            <a:xfrm>
              <a:off x="9421102" y="5314661"/>
              <a:ext cx="79142" cy="7914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7052B8B3-9F4F-4A07-B72A-A43E973D3E8B}"/>
                </a:ext>
              </a:extLst>
            </p:cNvPr>
            <p:cNvSpPr/>
            <p:nvPr/>
          </p:nvSpPr>
          <p:spPr>
            <a:xfrm>
              <a:off x="9628755" y="5314661"/>
              <a:ext cx="79142" cy="79142"/>
            </a:xfrm>
            <a:prstGeom prst="ellipse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9EBD1A5C-519F-4F8E-9016-712D9819DBF1}"/>
                </a:ext>
              </a:extLst>
            </p:cNvPr>
            <p:cNvSpPr/>
            <p:nvPr/>
          </p:nvSpPr>
          <p:spPr>
            <a:xfrm>
              <a:off x="9836408" y="5314661"/>
              <a:ext cx="79142" cy="7914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A52D2DEB-F846-4FEA-9496-5B38FF8E9DA5}"/>
              </a:ext>
            </a:extLst>
          </p:cNvPr>
          <p:cNvSpPr/>
          <p:nvPr/>
        </p:nvSpPr>
        <p:spPr>
          <a:xfrm>
            <a:off x="884646" y="785263"/>
            <a:ext cx="10422708" cy="5327438"/>
          </a:xfrm>
          <a:prstGeom prst="roundRect">
            <a:avLst>
              <a:gd name="adj" fmla="val 3053"/>
            </a:avLst>
          </a:prstGeom>
          <a:gradFill flip="none" rotWithShape="1">
            <a:gsLst>
              <a:gs pos="5000">
                <a:srgbClr val="3944B7"/>
              </a:gs>
              <a:gs pos="37000">
                <a:srgbClr val="394BC7"/>
              </a:gs>
              <a:gs pos="63000">
                <a:srgbClr val="3872DD"/>
              </a:gs>
              <a:gs pos="100000">
                <a:srgbClr val="38A2F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E65291EE-1A76-47AA-A73B-8BD757E642BE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2" name="Shape 4114">
            <a:extLst>
              <a:ext uri="{FF2B5EF4-FFF2-40B4-BE49-F238E27FC236}">
                <a16:creationId xmlns:a16="http://schemas.microsoft.com/office/drawing/2014/main" id="{544E49FA-AA1F-4329-86A0-55B8CB1A07BC}"/>
              </a:ext>
            </a:extLst>
          </p:cNvPr>
          <p:cNvSpPr/>
          <p:nvPr/>
        </p:nvSpPr>
        <p:spPr>
          <a:xfrm>
            <a:off x="1351842" y="5656119"/>
            <a:ext cx="159548" cy="231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4909" y="21600"/>
                  <a:pt x="0" y="18225"/>
                  <a:pt x="0" y="14175"/>
                </a:cubicBezTo>
                <a:cubicBezTo>
                  <a:pt x="0" y="7425"/>
                  <a:pt x="0" y="7425"/>
                  <a:pt x="0" y="7425"/>
                </a:cubicBezTo>
                <a:cubicBezTo>
                  <a:pt x="0" y="3375"/>
                  <a:pt x="4909" y="0"/>
                  <a:pt x="10800" y="0"/>
                </a:cubicBezTo>
                <a:cubicBezTo>
                  <a:pt x="16691" y="0"/>
                  <a:pt x="21600" y="3375"/>
                  <a:pt x="21600" y="7425"/>
                </a:cubicBezTo>
                <a:cubicBezTo>
                  <a:pt x="21600" y="14175"/>
                  <a:pt x="21600" y="14175"/>
                  <a:pt x="21600" y="14175"/>
                </a:cubicBezTo>
                <a:cubicBezTo>
                  <a:pt x="21600" y="18225"/>
                  <a:pt x="16691" y="21600"/>
                  <a:pt x="10800" y="21600"/>
                </a:cubicBezTo>
                <a:close/>
                <a:moveTo>
                  <a:pt x="19636" y="7425"/>
                </a:moveTo>
                <a:cubicBezTo>
                  <a:pt x="19636" y="4050"/>
                  <a:pt x="15709" y="1350"/>
                  <a:pt x="10800" y="1350"/>
                </a:cubicBezTo>
                <a:cubicBezTo>
                  <a:pt x="5891" y="1350"/>
                  <a:pt x="1964" y="4050"/>
                  <a:pt x="1964" y="7425"/>
                </a:cubicBezTo>
                <a:cubicBezTo>
                  <a:pt x="1964" y="14175"/>
                  <a:pt x="1964" y="14175"/>
                  <a:pt x="1964" y="14175"/>
                </a:cubicBezTo>
                <a:cubicBezTo>
                  <a:pt x="1964" y="17550"/>
                  <a:pt x="5891" y="20250"/>
                  <a:pt x="10800" y="20250"/>
                </a:cubicBezTo>
                <a:cubicBezTo>
                  <a:pt x="15709" y="20250"/>
                  <a:pt x="19636" y="17550"/>
                  <a:pt x="19636" y="14175"/>
                </a:cubicBezTo>
                <a:cubicBezTo>
                  <a:pt x="19636" y="7425"/>
                  <a:pt x="19636" y="7425"/>
                  <a:pt x="19636" y="7425"/>
                </a:cubicBezTo>
                <a:close/>
                <a:moveTo>
                  <a:pt x="10800" y="8775"/>
                </a:moveTo>
                <a:cubicBezTo>
                  <a:pt x="10309" y="8775"/>
                  <a:pt x="9818" y="8437"/>
                  <a:pt x="9818" y="8100"/>
                </a:cubicBezTo>
                <a:cubicBezTo>
                  <a:pt x="9818" y="5400"/>
                  <a:pt x="9818" y="5400"/>
                  <a:pt x="9818" y="5400"/>
                </a:cubicBezTo>
                <a:cubicBezTo>
                  <a:pt x="9818" y="5062"/>
                  <a:pt x="10309" y="4725"/>
                  <a:pt x="10800" y="4725"/>
                </a:cubicBezTo>
                <a:cubicBezTo>
                  <a:pt x="11291" y="4725"/>
                  <a:pt x="11782" y="5062"/>
                  <a:pt x="11782" y="5400"/>
                </a:cubicBezTo>
                <a:cubicBezTo>
                  <a:pt x="11782" y="8100"/>
                  <a:pt x="11782" y="8100"/>
                  <a:pt x="11782" y="8100"/>
                </a:cubicBezTo>
                <a:cubicBezTo>
                  <a:pt x="11782" y="8437"/>
                  <a:pt x="11291" y="8775"/>
                  <a:pt x="10800" y="8775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FF343D71-688F-4068-BC3E-4F84AAA7C310}"/>
              </a:ext>
            </a:extLst>
          </p:cNvPr>
          <p:cNvCxnSpPr/>
          <p:nvPr/>
        </p:nvCxnSpPr>
        <p:spPr>
          <a:xfrm>
            <a:off x="1431616" y="2767945"/>
            <a:ext cx="0" cy="833437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DAAF3D5-DBDB-4EAC-9F0C-FD02F3B4C460}"/>
              </a:ext>
            </a:extLst>
          </p:cNvPr>
          <p:cNvGrpSpPr/>
          <p:nvPr/>
        </p:nvGrpSpPr>
        <p:grpSpPr>
          <a:xfrm>
            <a:off x="1431616" y="1197429"/>
            <a:ext cx="225734" cy="118110"/>
            <a:chOff x="1279216" y="1045029"/>
            <a:chExt cx="225734" cy="118110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BDC7C4E-FA72-4B2F-922D-7C3478B15A3B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04502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CCE51F6E-75B1-49E6-A280-DF8ED774BFE5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04084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151E98E1-5D4F-4994-ADF6-AD0A74E3DF5E}"/>
                </a:ext>
              </a:extLst>
            </p:cNvPr>
            <p:cNvCxnSpPr>
              <a:cxnSpLocks/>
            </p:cNvCxnSpPr>
            <p:nvPr/>
          </p:nvCxnSpPr>
          <p:spPr>
            <a:xfrm>
              <a:off x="1279216" y="1163139"/>
              <a:ext cx="225734" cy="0"/>
            </a:xfrm>
            <a:prstGeom prst="line">
              <a:avLst/>
            </a:prstGeom>
            <a:ln w="158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9" name="图片 68">
            <a:extLst>
              <a:ext uri="{FF2B5EF4-FFF2-40B4-BE49-F238E27FC236}">
                <a16:creationId xmlns:a16="http://schemas.microsoft.com/office/drawing/2014/main" id="{10B0E0A9-F939-441C-AEE6-4019CCD74B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42351" y="789680"/>
            <a:ext cx="5766215" cy="5766215"/>
          </a:xfrm>
          <a:prstGeom prst="rect">
            <a:avLst/>
          </a:prstGeom>
        </p:spPr>
      </p:pic>
      <p:sp>
        <p:nvSpPr>
          <p:cNvPr id="71" name="PA_库_圆角矩形 12">
            <a:hlinkClick r:id="rId7"/>
            <a:extLst>
              <a:ext uri="{FF2B5EF4-FFF2-40B4-BE49-F238E27FC236}">
                <a16:creationId xmlns:a16="http://schemas.microsoft.com/office/drawing/2014/main" id="{73BB3AD8-4A88-4802-800E-86E68796507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129770" y="3672787"/>
            <a:ext cx="2570848" cy="516440"/>
          </a:xfrm>
          <a:prstGeom prst="roundRect">
            <a:avLst>
              <a:gd name="adj" fmla="val 50000"/>
            </a:avLst>
          </a:prstGeom>
          <a:solidFill>
            <a:srgbClr val="FD99E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Ready Go</a:t>
            </a:r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4" name="PA_库_文本框 9">
            <a:extLst>
              <a:ext uri="{FF2B5EF4-FFF2-40B4-BE49-F238E27FC236}">
                <a16:creationId xmlns:a16="http://schemas.microsoft.com/office/drawing/2014/main" id="{CBECCB27-3F60-4D07-AC93-44227DB22752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051803" y="2457232"/>
            <a:ext cx="386355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LendTech</a:t>
            </a:r>
            <a:r>
              <a:rPr lang="en-US" altLang="zh-CN" sz="32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-Express</a:t>
            </a: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Demo</a:t>
            </a:r>
            <a:endParaRPr lang="zh-CN" altLang="en-US" sz="32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22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utoUpdateAnimBg="0"/>
      <p:bldP spid="74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rgbClr val="3944B7"/>
            </a:gs>
            <a:gs pos="37000">
              <a:srgbClr val="394BC7"/>
            </a:gs>
            <a:gs pos="63000">
              <a:srgbClr val="3872DD"/>
            </a:gs>
            <a:gs pos="100000">
              <a:srgbClr val="38A2F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E731109F-A281-48D9-A8C8-5D2ED0419AAE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9302ED6-97FD-4F7F-904D-7DF31FD37986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16B08BD-3877-4AB4-A779-B0EE1C22C148}"/>
              </a:ext>
            </a:extLst>
          </p:cNvPr>
          <p:cNvSpPr/>
          <p:nvPr/>
        </p:nvSpPr>
        <p:spPr>
          <a:xfrm>
            <a:off x="1646318" y="6202680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6F61B7E-05C2-437B-B1C0-2889C153130A}"/>
              </a:ext>
            </a:extLst>
          </p:cNvPr>
          <p:cNvSpPr/>
          <p:nvPr/>
        </p:nvSpPr>
        <p:spPr>
          <a:xfrm>
            <a:off x="7904264" y="5826810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6D98648-5219-4674-B642-2DC741A2C54F}"/>
              </a:ext>
            </a:extLst>
          </p:cNvPr>
          <p:cNvSpPr/>
          <p:nvPr/>
        </p:nvSpPr>
        <p:spPr>
          <a:xfrm>
            <a:off x="5260798" y="-2441503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BC99480-C562-4C0C-8C4E-C0DE0B07A281}"/>
              </a:ext>
            </a:extLst>
          </p:cNvPr>
          <p:cNvSpPr/>
          <p:nvPr/>
        </p:nvSpPr>
        <p:spPr>
          <a:xfrm>
            <a:off x="884646" y="785263"/>
            <a:ext cx="10422708" cy="5327438"/>
          </a:xfrm>
          <a:prstGeom prst="roundRect">
            <a:avLst>
              <a:gd name="adj" fmla="val 305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7DC7C6F-A024-461E-AC8E-E858D575D826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350CAE34-E242-463F-84AC-900F7BE3E26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9C991"/>
              </a:clrFrom>
              <a:clrTo>
                <a:srgbClr val="F9C99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268" y="1512202"/>
            <a:ext cx="5010032" cy="3532337"/>
          </a:xfrm>
          <a:prstGeom prst="rect">
            <a:avLst/>
          </a:prstGeom>
        </p:spPr>
      </p:pic>
      <p:sp>
        <p:nvSpPr>
          <p:cNvPr id="29" name="Rectangle 51">
            <a:extLst>
              <a:ext uri="{FF2B5EF4-FFF2-40B4-BE49-F238E27FC236}">
                <a16:creationId xmlns:a16="http://schemas.microsoft.com/office/drawing/2014/main" id="{3A0EBAFE-2225-449B-9993-E19E6E85185D}"/>
              </a:ext>
            </a:extLst>
          </p:cNvPr>
          <p:cNvSpPr/>
          <p:nvPr/>
        </p:nvSpPr>
        <p:spPr>
          <a:xfrm>
            <a:off x="1935717" y="1752009"/>
            <a:ext cx="1863702" cy="1181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latin typeface="思源黑体 CN Medium" panose="020B0600000000000000" pitchFamily="34" charset="-122"/>
                <a:cs typeface="Segoe UI Light" panose="020B0502040204020203" pitchFamily="34" charset="0"/>
              </a:rPr>
              <a:t>Integrating smart contracts into financial applications enhances transparency and security.</a:t>
            </a:r>
          </a:p>
        </p:txBody>
      </p:sp>
      <p:sp>
        <p:nvSpPr>
          <p:cNvPr id="30" name="Rectangle 52">
            <a:extLst>
              <a:ext uri="{FF2B5EF4-FFF2-40B4-BE49-F238E27FC236}">
                <a16:creationId xmlns:a16="http://schemas.microsoft.com/office/drawing/2014/main" id="{F1FFB532-01F7-4775-BFEC-C662CE5E713E}"/>
              </a:ext>
            </a:extLst>
          </p:cNvPr>
          <p:cNvSpPr/>
          <p:nvPr/>
        </p:nvSpPr>
        <p:spPr>
          <a:xfrm>
            <a:off x="1930490" y="1415331"/>
            <a:ext cx="26533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Insight</a:t>
            </a:r>
            <a:endParaRPr lang="zh-CN" altLang="en-US" sz="1600" dirty="0">
              <a:gradFill>
                <a:gsLst>
                  <a:gs pos="5000">
                    <a:srgbClr val="3944B7"/>
                  </a:gs>
                  <a:gs pos="37000">
                    <a:srgbClr val="394BC7"/>
                  </a:gs>
                  <a:gs pos="63000">
                    <a:srgbClr val="3872DD"/>
                  </a:gs>
                  <a:gs pos="100000">
                    <a:srgbClr val="38A2FA"/>
                  </a:gs>
                </a:gsLst>
                <a:path path="circle">
                  <a:fillToRect l="100000" t="100000"/>
                </a:path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1" name="Rectangle 53">
            <a:extLst>
              <a:ext uri="{FF2B5EF4-FFF2-40B4-BE49-F238E27FC236}">
                <a16:creationId xmlns:a16="http://schemas.microsoft.com/office/drawing/2014/main" id="{36D3C203-8CAE-4FC5-98C3-BFE7CD4A95C4}"/>
              </a:ext>
            </a:extLst>
          </p:cNvPr>
          <p:cNvSpPr/>
          <p:nvPr/>
        </p:nvSpPr>
        <p:spPr>
          <a:xfrm>
            <a:off x="1873340" y="3897661"/>
            <a:ext cx="1863702" cy="1624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latin typeface="思源黑体 CN Medium" panose="020B0600000000000000" pitchFamily="34" charset="-122"/>
                <a:cs typeface="Segoe UI Light" panose="020B0502040204020203" pitchFamily="34" charset="0"/>
              </a:rPr>
              <a:t>The mortgage loan approval application successfully integrates </a:t>
            </a:r>
            <a:r>
              <a:rPr lang="en-US" sz="1200" dirty="0" err="1">
                <a:latin typeface="思源黑体 CN Medium" panose="020B0600000000000000" pitchFamily="34" charset="-122"/>
                <a:cs typeface="Segoe UI Light" panose="020B0502040204020203" pitchFamily="34" charset="0"/>
              </a:rPr>
              <a:t>Streamlit's</a:t>
            </a:r>
            <a:r>
              <a:rPr lang="en-US" sz="1200" dirty="0">
                <a:latin typeface="思源黑体 CN Medium" panose="020B0600000000000000" pitchFamily="34" charset="-122"/>
                <a:cs typeface="Segoe UI Light" panose="020B0502040204020203" pitchFamily="34" charset="0"/>
              </a:rPr>
              <a:t> intuitive UI with smart contracts for automated decision-making.</a:t>
            </a:r>
          </a:p>
        </p:txBody>
      </p:sp>
      <p:sp>
        <p:nvSpPr>
          <p:cNvPr id="32" name="Rectangle 54">
            <a:extLst>
              <a:ext uri="{FF2B5EF4-FFF2-40B4-BE49-F238E27FC236}">
                <a16:creationId xmlns:a16="http://schemas.microsoft.com/office/drawing/2014/main" id="{4D13B935-4A1D-4E2F-9313-A3C01F3C960A}"/>
              </a:ext>
            </a:extLst>
          </p:cNvPr>
          <p:cNvSpPr/>
          <p:nvPr/>
        </p:nvSpPr>
        <p:spPr>
          <a:xfrm>
            <a:off x="1873340" y="3556830"/>
            <a:ext cx="26533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Results</a:t>
            </a:r>
            <a:endParaRPr lang="zh-CN" altLang="en-US" sz="1600" dirty="0">
              <a:gradFill>
                <a:gsLst>
                  <a:gs pos="5000">
                    <a:srgbClr val="3944B7"/>
                  </a:gs>
                  <a:gs pos="37000">
                    <a:srgbClr val="394BC7"/>
                  </a:gs>
                  <a:gs pos="63000">
                    <a:srgbClr val="3872DD"/>
                  </a:gs>
                  <a:gs pos="100000">
                    <a:srgbClr val="38A2FA"/>
                  </a:gs>
                </a:gsLst>
                <a:path path="circle">
                  <a:fillToRect l="100000" t="100000"/>
                </a:path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3" name="Rectangle 55">
            <a:extLst>
              <a:ext uri="{FF2B5EF4-FFF2-40B4-BE49-F238E27FC236}">
                <a16:creationId xmlns:a16="http://schemas.microsoft.com/office/drawing/2014/main" id="{3BFFDCEA-2CE0-4CC1-9DAE-5AF389EE7B82}"/>
              </a:ext>
            </a:extLst>
          </p:cNvPr>
          <p:cNvSpPr/>
          <p:nvPr/>
        </p:nvSpPr>
        <p:spPr>
          <a:xfrm>
            <a:off x="8268558" y="1752009"/>
            <a:ext cx="1987724" cy="959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latin typeface="思源黑体 CN Medium" panose="020B0600000000000000" pitchFamily="34" charset="-122"/>
                <a:cs typeface="Segoe UI Light" panose="020B0502040204020203" pitchFamily="34" charset="0"/>
              </a:rPr>
              <a:t>Ensuring that the smart contract logic covers all relevant criteria for loan approval.</a:t>
            </a:r>
          </a:p>
        </p:txBody>
      </p:sp>
      <p:sp>
        <p:nvSpPr>
          <p:cNvPr id="34" name="Rectangle 56">
            <a:extLst>
              <a:ext uri="{FF2B5EF4-FFF2-40B4-BE49-F238E27FC236}">
                <a16:creationId xmlns:a16="http://schemas.microsoft.com/office/drawing/2014/main" id="{91D1FC70-C0A5-4F7A-BBB0-F62B2DD9E71C}"/>
              </a:ext>
            </a:extLst>
          </p:cNvPr>
          <p:cNvSpPr/>
          <p:nvPr/>
        </p:nvSpPr>
        <p:spPr>
          <a:xfrm>
            <a:off x="8263331" y="1415331"/>
            <a:ext cx="31361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Challenge</a:t>
            </a:r>
            <a:endParaRPr lang="zh-CN" altLang="en-US" sz="1600" dirty="0">
              <a:gradFill>
                <a:gsLst>
                  <a:gs pos="5000">
                    <a:srgbClr val="3944B7"/>
                  </a:gs>
                  <a:gs pos="37000">
                    <a:srgbClr val="394BC7"/>
                  </a:gs>
                  <a:gs pos="63000">
                    <a:srgbClr val="3872DD"/>
                  </a:gs>
                  <a:gs pos="100000">
                    <a:srgbClr val="38A2FA"/>
                  </a:gs>
                </a:gsLst>
                <a:path path="circle">
                  <a:fillToRect l="100000" t="100000"/>
                </a:path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5" name="Rectangle 57">
            <a:extLst>
              <a:ext uri="{FF2B5EF4-FFF2-40B4-BE49-F238E27FC236}">
                <a16:creationId xmlns:a16="http://schemas.microsoft.com/office/drawing/2014/main" id="{C644C222-CE62-4A3A-A86B-A5DDFE1B1421}"/>
              </a:ext>
            </a:extLst>
          </p:cNvPr>
          <p:cNvSpPr/>
          <p:nvPr/>
        </p:nvSpPr>
        <p:spPr>
          <a:xfrm>
            <a:off x="8268558" y="3874532"/>
            <a:ext cx="1987724" cy="1624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latin typeface="思源黑体 CN Medium" panose="020B0600000000000000" pitchFamily="34" charset="-122"/>
                <a:cs typeface="Segoe UI Light" panose="020B0502040204020203" pitchFamily="34" charset="0"/>
              </a:rPr>
              <a:t>The project demonstrates how fintech can revolutionize traditional financial processes, making them more efficient and reliable.</a:t>
            </a:r>
          </a:p>
        </p:txBody>
      </p:sp>
      <p:sp>
        <p:nvSpPr>
          <p:cNvPr id="36" name="Rectangle 58">
            <a:extLst>
              <a:ext uri="{FF2B5EF4-FFF2-40B4-BE49-F238E27FC236}">
                <a16:creationId xmlns:a16="http://schemas.microsoft.com/office/drawing/2014/main" id="{EA50642A-34D7-4630-AAAF-F7B579E96C69}"/>
              </a:ext>
            </a:extLst>
          </p:cNvPr>
          <p:cNvSpPr/>
          <p:nvPr/>
        </p:nvSpPr>
        <p:spPr>
          <a:xfrm>
            <a:off x="8262604" y="3534789"/>
            <a:ext cx="30447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Conclusions</a:t>
            </a:r>
            <a:endParaRPr lang="zh-CN" altLang="en-US" sz="1600" dirty="0">
              <a:gradFill>
                <a:gsLst>
                  <a:gs pos="5000">
                    <a:srgbClr val="3944B7"/>
                  </a:gs>
                  <a:gs pos="37000">
                    <a:srgbClr val="394BC7"/>
                  </a:gs>
                  <a:gs pos="63000">
                    <a:srgbClr val="3872DD"/>
                  </a:gs>
                  <a:gs pos="100000">
                    <a:srgbClr val="38A2FA"/>
                  </a:gs>
                </a:gsLst>
                <a:path path="circle">
                  <a:fillToRect l="100000" t="100000"/>
                </a:path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37" name="Group 59">
            <a:extLst>
              <a:ext uri="{FF2B5EF4-FFF2-40B4-BE49-F238E27FC236}">
                <a16:creationId xmlns:a16="http://schemas.microsoft.com/office/drawing/2014/main" id="{0565254F-C452-4467-8CD5-3621B0874C42}"/>
              </a:ext>
            </a:extLst>
          </p:cNvPr>
          <p:cNvGrpSpPr/>
          <p:nvPr/>
        </p:nvGrpSpPr>
        <p:grpSpPr>
          <a:xfrm>
            <a:off x="7707984" y="3446891"/>
            <a:ext cx="514350" cy="514350"/>
            <a:chOff x="7587126" y="5109748"/>
            <a:chExt cx="514350" cy="514350"/>
          </a:xfrm>
        </p:grpSpPr>
        <p:sp>
          <p:nvSpPr>
            <p:cNvPr id="38" name="Oval 60">
              <a:extLst>
                <a:ext uri="{FF2B5EF4-FFF2-40B4-BE49-F238E27FC236}">
                  <a16:creationId xmlns:a16="http://schemas.microsoft.com/office/drawing/2014/main" id="{3BD48452-A28E-4B83-AAE2-AEAC008FE92A}"/>
                </a:ext>
              </a:extLst>
            </p:cNvPr>
            <p:cNvSpPr/>
            <p:nvPr/>
          </p:nvSpPr>
          <p:spPr>
            <a:xfrm>
              <a:off x="7587126" y="5109748"/>
              <a:ext cx="514350" cy="514350"/>
            </a:xfrm>
            <a:prstGeom prst="ellipse">
              <a:avLst/>
            </a:prstGeom>
            <a:solidFill>
              <a:srgbClr val="C2A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思源黑体 CN Medium" panose="020B0600000000000000" pitchFamily="34" charset="-122"/>
              </a:endParaRPr>
            </a:p>
          </p:txBody>
        </p:sp>
        <p:grpSp>
          <p:nvGrpSpPr>
            <p:cNvPr id="39" name="Group 61">
              <a:extLst>
                <a:ext uri="{FF2B5EF4-FFF2-40B4-BE49-F238E27FC236}">
                  <a16:creationId xmlns:a16="http://schemas.microsoft.com/office/drawing/2014/main" id="{0551ED0C-A550-4750-8DC1-2D4745A851D5}"/>
                </a:ext>
              </a:extLst>
            </p:cNvPr>
            <p:cNvGrpSpPr/>
            <p:nvPr/>
          </p:nvGrpSpPr>
          <p:grpSpPr>
            <a:xfrm>
              <a:off x="7756041" y="5233640"/>
              <a:ext cx="179068" cy="261029"/>
              <a:chOff x="5429367" y="4908078"/>
              <a:chExt cx="319088" cy="465138"/>
            </a:xfrm>
            <a:solidFill>
              <a:schemeClr val="bg1"/>
            </a:solidFill>
          </p:grpSpPr>
          <p:sp>
            <p:nvSpPr>
              <p:cNvPr id="40" name="AutoShape 97">
                <a:extLst>
                  <a:ext uri="{FF2B5EF4-FFF2-40B4-BE49-F238E27FC236}">
                    <a16:creationId xmlns:a16="http://schemas.microsoft.com/office/drawing/2014/main" id="{11020435-09A4-460D-9958-EA1DA1A78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367" y="4908078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636" y="3374"/>
                    </a:moveTo>
                    <a:lnTo>
                      <a:pt x="1963" y="3375"/>
                    </a:lnTo>
                    <a:lnTo>
                      <a:pt x="1963" y="2025"/>
                    </a:lnTo>
                    <a:cubicBezTo>
                      <a:pt x="1963" y="1653"/>
                      <a:pt x="2402" y="1350"/>
                      <a:pt x="2945" y="1350"/>
                    </a:cubicBezTo>
                    <a:lnTo>
                      <a:pt x="18654" y="1349"/>
                    </a:lnTo>
                    <a:cubicBezTo>
                      <a:pt x="19195" y="1349"/>
                      <a:pt x="19636" y="1652"/>
                      <a:pt x="19636" y="2024"/>
                    </a:cubicBezTo>
                    <a:cubicBezTo>
                      <a:pt x="19636" y="2024"/>
                      <a:pt x="19636" y="3374"/>
                      <a:pt x="19636" y="3374"/>
                    </a:cubicBezTo>
                    <a:close/>
                    <a:moveTo>
                      <a:pt x="19636" y="17546"/>
                    </a:moveTo>
                    <a:lnTo>
                      <a:pt x="1963" y="17547"/>
                    </a:lnTo>
                    <a:lnTo>
                      <a:pt x="1963" y="4050"/>
                    </a:lnTo>
                    <a:lnTo>
                      <a:pt x="19636" y="4049"/>
                    </a:lnTo>
                    <a:cubicBezTo>
                      <a:pt x="19636" y="4049"/>
                      <a:pt x="19636" y="17546"/>
                      <a:pt x="19636" y="17546"/>
                    </a:cubicBezTo>
                    <a:close/>
                    <a:moveTo>
                      <a:pt x="19636" y="19574"/>
                    </a:moveTo>
                    <a:cubicBezTo>
                      <a:pt x="19636" y="19946"/>
                      <a:pt x="19195" y="20249"/>
                      <a:pt x="18654" y="20249"/>
                    </a:cubicBezTo>
                    <a:lnTo>
                      <a:pt x="2945" y="20250"/>
                    </a:lnTo>
                    <a:cubicBezTo>
                      <a:pt x="2402" y="20250"/>
                      <a:pt x="1963" y="19947"/>
                      <a:pt x="1963" y="19575"/>
                    </a:cubicBezTo>
                    <a:lnTo>
                      <a:pt x="1963" y="18222"/>
                    </a:lnTo>
                    <a:lnTo>
                      <a:pt x="19636" y="18221"/>
                    </a:lnTo>
                    <a:cubicBezTo>
                      <a:pt x="19636" y="18221"/>
                      <a:pt x="19636" y="19574"/>
                      <a:pt x="19636" y="19574"/>
                    </a:cubicBezTo>
                    <a:close/>
                    <a:moveTo>
                      <a:pt x="18654" y="0"/>
                    </a:moveTo>
                    <a:lnTo>
                      <a:pt x="2945" y="0"/>
                    </a:lnTo>
                    <a:cubicBezTo>
                      <a:pt x="1317" y="0"/>
                      <a:pt x="0" y="907"/>
                      <a:pt x="0" y="2025"/>
                    </a:cubicBezTo>
                    <a:lnTo>
                      <a:pt x="0" y="19575"/>
                    </a:lnTo>
                    <a:cubicBezTo>
                      <a:pt x="0" y="20693"/>
                      <a:pt x="1317" y="21600"/>
                      <a:pt x="2945" y="21600"/>
                    </a:cubicBezTo>
                    <a:lnTo>
                      <a:pt x="18654" y="21599"/>
                    </a:lnTo>
                    <a:cubicBezTo>
                      <a:pt x="20280" y="21599"/>
                      <a:pt x="21600" y="20693"/>
                      <a:pt x="21600" y="19574"/>
                    </a:cubicBezTo>
                    <a:lnTo>
                      <a:pt x="21600" y="2024"/>
                    </a:lnTo>
                    <a:cubicBezTo>
                      <a:pt x="21600" y="906"/>
                      <a:pt x="20280" y="0"/>
                      <a:pt x="1865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41" name="AutoShape 98">
                <a:extLst>
                  <a:ext uri="{FF2B5EF4-FFF2-40B4-BE49-F238E27FC236}">
                    <a16:creationId xmlns:a16="http://schemas.microsoft.com/office/drawing/2014/main" id="{B2C59381-49DC-4670-98C5-35C5C4070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9542" y="4951734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58"/>
                      <a:pt x="20387" y="21599"/>
                      <a:pt x="18899" y="21599"/>
                    </a:cubicBezTo>
                    <a:lnTo>
                      <a:pt x="2699" y="21599"/>
                    </a:lnTo>
                    <a:cubicBezTo>
                      <a:pt x="1202" y="21599"/>
                      <a:pt x="0" y="16758"/>
                      <a:pt x="0" y="10800"/>
                    </a:cubicBezTo>
                    <a:cubicBezTo>
                      <a:pt x="0" y="4841"/>
                      <a:pt x="1202" y="0"/>
                      <a:pt x="2699" y="0"/>
                    </a:cubicBezTo>
                    <a:lnTo>
                      <a:pt x="18899" y="0"/>
                    </a:lnTo>
                    <a:cubicBezTo>
                      <a:pt x="20387" y="0"/>
                      <a:pt x="21600" y="4841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42" name="AutoShape 99">
                <a:extLst>
                  <a:ext uri="{FF2B5EF4-FFF2-40B4-BE49-F238E27FC236}">
                    <a16:creationId xmlns:a16="http://schemas.microsoft.com/office/drawing/2014/main" id="{8A63EF61-23BA-4601-942E-36FD2CD391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4623" y="5315272"/>
                <a:ext cx="28575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9"/>
                      <a:pt x="19174" y="21599"/>
                      <a:pt x="16199" y="21599"/>
                    </a:cubicBezTo>
                    <a:lnTo>
                      <a:pt x="5399" y="21599"/>
                    </a:lnTo>
                    <a:cubicBezTo>
                      <a:pt x="2404" y="21599"/>
                      <a:pt x="0" y="16769"/>
                      <a:pt x="0" y="10800"/>
                    </a:cubicBezTo>
                    <a:cubicBezTo>
                      <a:pt x="0" y="4830"/>
                      <a:pt x="2404" y="0"/>
                      <a:pt x="5399" y="0"/>
                    </a:cubicBezTo>
                    <a:lnTo>
                      <a:pt x="16199" y="0"/>
                    </a:lnTo>
                    <a:cubicBezTo>
                      <a:pt x="19174" y="0"/>
                      <a:pt x="21600" y="4830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</p:grpSp>
      </p:grpSp>
      <p:grpSp>
        <p:nvGrpSpPr>
          <p:cNvPr id="43" name="Group 65">
            <a:extLst>
              <a:ext uri="{FF2B5EF4-FFF2-40B4-BE49-F238E27FC236}">
                <a16:creationId xmlns:a16="http://schemas.microsoft.com/office/drawing/2014/main" id="{40BBF31E-300B-4ADE-A600-EA8250FADE0A}"/>
              </a:ext>
            </a:extLst>
          </p:cNvPr>
          <p:cNvGrpSpPr/>
          <p:nvPr/>
        </p:nvGrpSpPr>
        <p:grpSpPr>
          <a:xfrm>
            <a:off x="7691831" y="1415331"/>
            <a:ext cx="514350" cy="514350"/>
            <a:chOff x="7587126" y="3730937"/>
            <a:chExt cx="514350" cy="514350"/>
          </a:xfrm>
        </p:grpSpPr>
        <p:sp>
          <p:nvSpPr>
            <p:cNvPr id="44" name="Oval 66">
              <a:extLst>
                <a:ext uri="{FF2B5EF4-FFF2-40B4-BE49-F238E27FC236}">
                  <a16:creationId xmlns:a16="http://schemas.microsoft.com/office/drawing/2014/main" id="{AB288BE4-64E2-457B-953E-C84D881E7048}"/>
                </a:ext>
              </a:extLst>
            </p:cNvPr>
            <p:cNvSpPr/>
            <p:nvPr/>
          </p:nvSpPr>
          <p:spPr>
            <a:xfrm>
              <a:off x="7587126" y="3730937"/>
              <a:ext cx="514350" cy="514350"/>
            </a:xfrm>
            <a:prstGeom prst="ellipse">
              <a:avLst/>
            </a:prstGeom>
            <a:solidFill>
              <a:srgbClr val="7611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思源黑体 CN Medium" panose="020B0600000000000000" pitchFamily="34" charset="-122"/>
              </a:endParaRPr>
            </a:p>
          </p:txBody>
        </p:sp>
        <p:grpSp>
          <p:nvGrpSpPr>
            <p:cNvPr id="45" name="Group 67">
              <a:extLst>
                <a:ext uri="{FF2B5EF4-FFF2-40B4-BE49-F238E27FC236}">
                  <a16:creationId xmlns:a16="http://schemas.microsoft.com/office/drawing/2014/main" id="{A1FEC775-122C-4472-A4AF-05D5ACEDD36F}"/>
                </a:ext>
              </a:extLst>
            </p:cNvPr>
            <p:cNvGrpSpPr/>
            <p:nvPr/>
          </p:nvGrpSpPr>
          <p:grpSpPr>
            <a:xfrm>
              <a:off x="7714937" y="3881618"/>
              <a:ext cx="261030" cy="244548"/>
              <a:chOff x="5368132" y="3540125"/>
              <a:chExt cx="465138" cy="435769"/>
            </a:xfrm>
            <a:solidFill>
              <a:schemeClr val="bg1"/>
            </a:solidFill>
          </p:grpSpPr>
          <p:sp>
            <p:nvSpPr>
              <p:cNvPr id="46" name="AutoShape 110">
                <a:extLst>
                  <a:ext uri="{FF2B5EF4-FFF2-40B4-BE49-F238E27FC236}">
                    <a16:creationId xmlns:a16="http://schemas.microsoft.com/office/drawing/2014/main" id="{47341934-764C-4C62-8AAA-2AED70D05E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47" name="AutoShape 111">
                <a:extLst>
                  <a:ext uri="{FF2B5EF4-FFF2-40B4-BE49-F238E27FC236}">
                    <a16:creationId xmlns:a16="http://schemas.microsoft.com/office/drawing/2014/main" id="{741B5EB5-E758-4ED9-A394-B1B7A30478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</p:grpSp>
      </p:grpSp>
      <p:grpSp>
        <p:nvGrpSpPr>
          <p:cNvPr id="48" name="Group 70">
            <a:extLst>
              <a:ext uri="{FF2B5EF4-FFF2-40B4-BE49-F238E27FC236}">
                <a16:creationId xmlns:a16="http://schemas.microsoft.com/office/drawing/2014/main" id="{89A3EEFF-274E-4108-8565-1E6072288BB6}"/>
              </a:ext>
            </a:extLst>
          </p:cNvPr>
          <p:cNvGrpSpPr/>
          <p:nvPr/>
        </p:nvGrpSpPr>
        <p:grpSpPr>
          <a:xfrm>
            <a:off x="1389143" y="3468932"/>
            <a:ext cx="514350" cy="514350"/>
            <a:chOff x="3912579" y="5109748"/>
            <a:chExt cx="514350" cy="514350"/>
          </a:xfrm>
        </p:grpSpPr>
        <p:sp>
          <p:nvSpPr>
            <p:cNvPr id="49" name="Oval 71">
              <a:extLst>
                <a:ext uri="{FF2B5EF4-FFF2-40B4-BE49-F238E27FC236}">
                  <a16:creationId xmlns:a16="http://schemas.microsoft.com/office/drawing/2014/main" id="{1ACC21A9-FB29-434B-9495-734D7790363E}"/>
                </a:ext>
              </a:extLst>
            </p:cNvPr>
            <p:cNvSpPr/>
            <p:nvPr/>
          </p:nvSpPr>
          <p:spPr>
            <a:xfrm>
              <a:off x="3912579" y="5109748"/>
              <a:ext cx="514350" cy="514350"/>
            </a:xfrm>
            <a:prstGeom prst="ellipse">
              <a:avLst/>
            </a:prstGeom>
            <a:solidFill>
              <a:srgbClr val="F7B2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思源黑体 CN Medium" panose="020B0600000000000000" pitchFamily="34" charset="-122"/>
              </a:endParaRPr>
            </a:p>
          </p:txBody>
        </p:sp>
        <p:grpSp>
          <p:nvGrpSpPr>
            <p:cNvPr id="50" name="Group 72">
              <a:extLst>
                <a:ext uri="{FF2B5EF4-FFF2-40B4-BE49-F238E27FC236}">
                  <a16:creationId xmlns:a16="http://schemas.microsoft.com/office/drawing/2014/main" id="{D33EF8C6-03A3-4827-BC11-793162335D35}"/>
                </a:ext>
              </a:extLst>
            </p:cNvPr>
            <p:cNvGrpSpPr/>
            <p:nvPr/>
          </p:nvGrpSpPr>
          <p:grpSpPr>
            <a:xfrm>
              <a:off x="4043217" y="5257121"/>
              <a:ext cx="261029" cy="219603"/>
              <a:chOff x="5356342" y="3093565"/>
              <a:chExt cx="465138" cy="391319"/>
            </a:xfrm>
            <a:solidFill>
              <a:schemeClr val="bg1"/>
            </a:solidFill>
          </p:grpSpPr>
          <p:sp>
            <p:nvSpPr>
              <p:cNvPr id="51" name="AutoShape 120">
                <a:extLst>
                  <a:ext uri="{FF2B5EF4-FFF2-40B4-BE49-F238E27FC236}">
                    <a16:creationId xmlns:a16="http://schemas.microsoft.com/office/drawing/2014/main" id="{0B54AFF6-C7AB-45BA-8DA2-774472E9EC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3023" y="319516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52" name="AutoShape 121">
                <a:extLst>
                  <a:ext uri="{FF2B5EF4-FFF2-40B4-BE49-F238E27FC236}">
                    <a16:creationId xmlns:a16="http://schemas.microsoft.com/office/drawing/2014/main" id="{8FCE1969-D5EF-4B27-B31A-5D8CA6312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0967" y="325310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53" name="AutoShape 122">
                <a:extLst>
                  <a:ext uri="{FF2B5EF4-FFF2-40B4-BE49-F238E27FC236}">
                    <a16:creationId xmlns:a16="http://schemas.microsoft.com/office/drawing/2014/main" id="{7F8833A1-61EE-405A-AE36-C7BCC67B23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342" y="309356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</p:grpSp>
      </p:grpSp>
      <p:grpSp>
        <p:nvGrpSpPr>
          <p:cNvPr id="54" name="Group 76">
            <a:extLst>
              <a:ext uri="{FF2B5EF4-FFF2-40B4-BE49-F238E27FC236}">
                <a16:creationId xmlns:a16="http://schemas.microsoft.com/office/drawing/2014/main" id="{A9574945-B0D6-4D1D-BC85-ECD2DC8CA1C0}"/>
              </a:ext>
            </a:extLst>
          </p:cNvPr>
          <p:cNvGrpSpPr/>
          <p:nvPr/>
        </p:nvGrpSpPr>
        <p:grpSpPr>
          <a:xfrm>
            <a:off x="1358990" y="1415331"/>
            <a:ext cx="514350" cy="514350"/>
            <a:chOff x="3912579" y="3730937"/>
            <a:chExt cx="514350" cy="514350"/>
          </a:xfrm>
        </p:grpSpPr>
        <p:sp>
          <p:nvSpPr>
            <p:cNvPr id="55" name="Oval 77">
              <a:extLst>
                <a:ext uri="{FF2B5EF4-FFF2-40B4-BE49-F238E27FC236}">
                  <a16:creationId xmlns:a16="http://schemas.microsoft.com/office/drawing/2014/main" id="{42100208-136E-4806-AFA1-2212072A6106}"/>
                </a:ext>
              </a:extLst>
            </p:cNvPr>
            <p:cNvSpPr/>
            <p:nvPr/>
          </p:nvSpPr>
          <p:spPr>
            <a:xfrm>
              <a:off x="3912579" y="3730937"/>
              <a:ext cx="514350" cy="514350"/>
            </a:xfrm>
            <a:prstGeom prst="ellipse">
              <a:avLst/>
            </a:prstGeom>
            <a:solidFill>
              <a:srgbClr val="25E0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思源黑体 CN Medium" panose="020B0600000000000000" pitchFamily="34" charset="-122"/>
              </a:endParaRPr>
            </a:p>
          </p:txBody>
        </p:sp>
        <p:sp>
          <p:nvSpPr>
            <p:cNvPr id="56" name="AutoShape 135">
              <a:extLst>
                <a:ext uri="{FF2B5EF4-FFF2-40B4-BE49-F238E27FC236}">
                  <a16:creationId xmlns:a16="http://schemas.microsoft.com/office/drawing/2014/main" id="{917B9FE9-66AC-4AFA-9599-2669B86FF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712" y="3900487"/>
              <a:ext cx="261029" cy="1795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8681"/>
                  </a:moveTo>
                  <a:lnTo>
                    <a:pt x="19651" y="18681"/>
                  </a:lnTo>
                  <a:lnTo>
                    <a:pt x="19575" y="18681"/>
                  </a:lnTo>
                  <a:lnTo>
                    <a:pt x="16874" y="14754"/>
                  </a:lnTo>
                  <a:lnTo>
                    <a:pt x="16874" y="14727"/>
                  </a:lnTo>
                  <a:lnTo>
                    <a:pt x="16199" y="13745"/>
                  </a:lnTo>
                  <a:lnTo>
                    <a:pt x="16199" y="7854"/>
                  </a:lnTo>
                  <a:lnTo>
                    <a:pt x="19575" y="2945"/>
                  </a:lnTo>
                  <a:lnTo>
                    <a:pt x="19651" y="2945"/>
                  </a:lnTo>
                  <a:lnTo>
                    <a:pt x="20249" y="2945"/>
                  </a:lnTo>
                  <a:cubicBezTo>
                    <a:pt x="20249" y="2945"/>
                    <a:pt x="20249" y="18681"/>
                    <a:pt x="20249" y="18681"/>
                  </a:cubicBezTo>
                  <a:close/>
                  <a:moveTo>
                    <a:pt x="2024" y="19636"/>
                  </a:moveTo>
                  <a:cubicBezTo>
                    <a:pt x="1651" y="19636"/>
                    <a:pt x="1349" y="19195"/>
                    <a:pt x="1349" y="18654"/>
                  </a:cubicBezTo>
                  <a:lnTo>
                    <a:pt x="1349" y="2945"/>
                  </a:lnTo>
                  <a:cubicBezTo>
                    <a:pt x="1349" y="2402"/>
                    <a:pt x="1651" y="1963"/>
                    <a:pt x="2024" y="1963"/>
                  </a:cubicBezTo>
                  <a:lnTo>
                    <a:pt x="14849" y="1963"/>
                  </a:lnTo>
                  <a:cubicBezTo>
                    <a:pt x="15221" y="1963"/>
                    <a:pt x="15524" y="2403"/>
                    <a:pt x="15524" y="2945"/>
                  </a:cubicBezTo>
                  <a:lnTo>
                    <a:pt x="15524" y="18654"/>
                  </a:lnTo>
                  <a:cubicBezTo>
                    <a:pt x="15524" y="19195"/>
                    <a:pt x="15221" y="19636"/>
                    <a:pt x="14849" y="19636"/>
                  </a:cubicBezTo>
                  <a:cubicBezTo>
                    <a:pt x="14849" y="19636"/>
                    <a:pt x="2024" y="19636"/>
                    <a:pt x="2024" y="19636"/>
                  </a:cubicBezTo>
                  <a:close/>
                  <a:moveTo>
                    <a:pt x="20249" y="981"/>
                  </a:moveTo>
                  <a:lnTo>
                    <a:pt x="19651" y="981"/>
                  </a:lnTo>
                  <a:cubicBezTo>
                    <a:pt x="19296" y="981"/>
                    <a:pt x="18956" y="1185"/>
                    <a:pt x="18703" y="1547"/>
                  </a:cubicBezTo>
                  <a:lnTo>
                    <a:pt x="16874" y="4170"/>
                  </a:lnTo>
                  <a:lnTo>
                    <a:pt x="16874" y="2945"/>
                  </a:lnTo>
                  <a:cubicBezTo>
                    <a:pt x="16874" y="1317"/>
                    <a:pt x="15967" y="0"/>
                    <a:pt x="14849" y="0"/>
                  </a:cubicBezTo>
                  <a:lnTo>
                    <a:pt x="2024" y="0"/>
                  </a:lnTo>
                  <a:cubicBezTo>
                    <a:pt x="908" y="0"/>
                    <a:pt x="0" y="1320"/>
                    <a:pt x="0" y="2945"/>
                  </a:cubicBezTo>
                  <a:lnTo>
                    <a:pt x="0" y="9789"/>
                  </a:lnTo>
                  <a:lnTo>
                    <a:pt x="0" y="18654"/>
                  </a:lnTo>
                  <a:cubicBezTo>
                    <a:pt x="0" y="20281"/>
                    <a:pt x="905" y="21599"/>
                    <a:pt x="2024" y="21599"/>
                  </a:cubicBezTo>
                  <a:lnTo>
                    <a:pt x="14849" y="21599"/>
                  </a:lnTo>
                  <a:cubicBezTo>
                    <a:pt x="15967" y="21599"/>
                    <a:pt x="16874" y="20281"/>
                    <a:pt x="16874" y="18654"/>
                  </a:cubicBezTo>
                  <a:lnTo>
                    <a:pt x="16874" y="17456"/>
                  </a:lnTo>
                  <a:lnTo>
                    <a:pt x="18703" y="20079"/>
                  </a:lnTo>
                  <a:cubicBezTo>
                    <a:pt x="18956" y="20442"/>
                    <a:pt x="19296" y="20645"/>
                    <a:pt x="19651" y="20645"/>
                  </a:cubicBezTo>
                  <a:lnTo>
                    <a:pt x="20249" y="20645"/>
                  </a:lnTo>
                  <a:cubicBezTo>
                    <a:pt x="20994" y="20645"/>
                    <a:pt x="21600" y="19765"/>
                    <a:pt x="21600" y="18681"/>
                  </a:cubicBezTo>
                  <a:lnTo>
                    <a:pt x="21600" y="2945"/>
                  </a:lnTo>
                  <a:cubicBezTo>
                    <a:pt x="21600" y="1860"/>
                    <a:pt x="20994" y="981"/>
                    <a:pt x="20249" y="9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effectLst>
                  <a:outerShdw blurRad="38100" dist="38100" dir="2700000" algn="tl">
                    <a:srgbClr val="000000"/>
                  </a:outerShdw>
                </a:effectLst>
                <a:latin typeface="思源黑体 CN Medium" panose="020B0600000000000000" pitchFamily="34" charset="-122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6227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rgbClr val="3944B7"/>
            </a:gs>
            <a:gs pos="37000">
              <a:srgbClr val="394BC7"/>
            </a:gs>
            <a:gs pos="63000">
              <a:srgbClr val="3872DD"/>
            </a:gs>
            <a:gs pos="100000">
              <a:srgbClr val="38A2F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E731109F-A281-48D9-A8C8-5D2ED0419AAE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9302ED6-97FD-4F7F-904D-7DF31FD37986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16B08BD-3877-4AB4-A779-B0EE1C22C148}"/>
              </a:ext>
            </a:extLst>
          </p:cNvPr>
          <p:cNvSpPr/>
          <p:nvPr/>
        </p:nvSpPr>
        <p:spPr>
          <a:xfrm>
            <a:off x="1610651" y="6193845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6F61B7E-05C2-437B-B1C0-2889C153130A}"/>
              </a:ext>
            </a:extLst>
          </p:cNvPr>
          <p:cNvSpPr/>
          <p:nvPr/>
        </p:nvSpPr>
        <p:spPr>
          <a:xfrm>
            <a:off x="7904264" y="5826810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6D98648-5219-4674-B642-2DC741A2C54F}"/>
              </a:ext>
            </a:extLst>
          </p:cNvPr>
          <p:cNvSpPr/>
          <p:nvPr/>
        </p:nvSpPr>
        <p:spPr>
          <a:xfrm>
            <a:off x="5260798" y="-2441503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BC99480-C562-4C0C-8C4E-C0DE0B07A281}"/>
              </a:ext>
            </a:extLst>
          </p:cNvPr>
          <p:cNvSpPr/>
          <p:nvPr/>
        </p:nvSpPr>
        <p:spPr>
          <a:xfrm>
            <a:off x="884646" y="765281"/>
            <a:ext cx="10422708" cy="5327438"/>
          </a:xfrm>
          <a:prstGeom prst="roundRect">
            <a:avLst>
              <a:gd name="adj" fmla="val 305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7DC7C6F-A024-461E-AC8E-E858D575D826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32C88A-B2F1-4002-9767-95897065EA3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E0F6FF"/>
              </a:clrFrom>
              <a:clrTo>
                <a:srgbClr val="E0F6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70011" y1="11264" x2="70011" y2="14937"/>
                        <a14:foregroundMark x1="77623" y1="21558" x2="76767" y2="22325"/>
                        <a14:foregroundMark x1="64624" y1="30157" x2="64624" y2="32620"/>
                        <a14:foregroundMark x1="74515" y1="40008" x2="74344" y2="41461"/>
                        <a14:foregroundMark x1="73119" y1="60153" x2="73119" y2="63101"/>
                        <a14:foregroundMark x1="22976" y1="36536" x2="22292" y2="40008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811" y="605915"/>
            <a:ext cx="8441511" cy="5961386"/>
          </a:xfrm>
          <a:prstGeom prst="rect">
            <a:avLst/>
          </a:prstGeom>
        </p:spPr>
      </p:pic>
      <p:sp>
        <p:nvSpPr>
          <p:cNvPr id="12" name="TextBox 106">
            <a:extLst>
              <a:ext uri="{FF2B5EF4-FFF2-40B4-BE49-F238E27FC236}">
                <a16:creationId xmlns:a16="http://schemas.microsoft.com/office/drawing/2014/main" id="{955816F3-BC60-4A02-AE15-8F8FA633C62E}"/>
              </a:ext>
            </a:extLst>
          </p:cNvPr>
          <p:cNvSpPr txBox="1"/>
          <p:nvPr/>
        </p:nvSpPr>
        <p:spPr>
          <a:xfrm>
            <a:off x="1559289" y="1253072"/>
            <a:ext cx="2153059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16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Scalability</a:t>
            </a:r>
            <a:endParaRPr lang="zh-CN" altLang="en-US" sz="1600" dirty="0">
              <a:gradFill>
                <a:gsLst>
                  <a:gs pos="5000">
                    <a:srgbClr val="3944B7"/>
                  </a:gs>
                  <a:gs pos="37000">
                    <a:srgbClr val="394BC7"/>
                  </a:gs>
                  <a:gs pos="63000">
                    <a:srgbClr val="3872DD"/>
                  </a:gs>
                  <a:gs pos="100000">
                    <a:srgbClr val="38A2FA"/>
                  </a:gs>
                </a:gsLst>
                <a:path path="circle">
                  <a:fillToRect l="100000" t="100000"/>
                </a:path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3" name="TextBox 108">
            <a:extLst>
              <a:ext uri="{FF2B5EF4-FFF2-40B4-BE49-F238E27FC236}">
                <a16:creationId xmlns:a16="http://schemas.microsoft.com/office/drawing/2014/main" id="{BAE5311D-7F6C-42EB-99FE-397752BB53BB}"/>
              </a:ext>
            </a:extLst>
          </p:cNvPr>
          <p:cNvSpPr txBox="1"/>
          <p:nvPr/>
        </p:nvSpPr>
        <p:spPr>
          <a:xfrm>
            <a:off x="1353447" y="1524386"/>
            <a:ext cx="2564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cs typeface="Segoe UI Light" panose="020B0502040204020203" pitchFamily="34" charset="0"/>
              </a:rPr>
              <a:t>Adapt the application for handling a larger volume of loan applications simultaneously.</a:t>
            </a:r>
            <a:endParaRPr lang="en-US" sz="1200" b="1" dirty="0">
              <a:solidFill>
                <a:schemeClr val="bg1">
                  <a:lumMod val="65000"/>
                </a:schemeClr>
              </a:solidFill>
              <a:latin typeface="思源黑体 CN Medium" panose="020B0600000000000000" pitchFamily="34" charset="-122"/>
              <a:cs typeface="Segoe UI Light" panose="020B0502040204020203" pitchFamily="34" charset="0"/>
            </a:endParaRPr>
          </a:p>
        </p:txBody>
      </p:sp>
      <p:sp>
        <p:nvSpPr>
          <p:cNvPr id="14" name="TextBox 100">
            <a:extLst>
              <a:ext uri="{FF2B5EF4-FFF2-40B4-BE49-F238E27FC236}">
                <a16:creationId xmlns:a16="http://schemas.microsoft.com/office/drawing/2014/main" id="{2C1FA0C1-D950-46BF-865D-F92EDDB1F257}"/>
              </a:ext>
            </a:extLst>
          </p:cNvPr>
          <p:cNvSpPr txBox="1"/>
          <p:nvPr/>
        </p:nvSpPr>
        <p:spPr>
          <a:xfrm>
            <a:off x="1635485" y="2345635"/>
            <a:ext cx="2153059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16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Machine Learning</a:t>
            </a:r>
            <a:endParaRPr lang="zh-CN" altLang="en-US" sz="1600" dirty="0">
              <a:gradFill>
                <a:gsLst>
                  <a:gs pos="5000">
                    <a:srgbClr val="3944B7"/>
                  </a:gs>
                  <a:gs pos="37000">
                    <a:srgbClr val="394BC7"/>
                  </a:gs>
                  <a:gs pos="63000">
                    <a:srgbClr val="3872DD"/>
                  </a:gs>
                  <a:gs pos="100000">
                    <a:srgbClr val="38A2FA"/>
                  </a:gs>
                </a:gsLst>
                <a:path path="circle">
                  <a:fillToRect l="100000" t="100000"/>
                </a:path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TextBox 102">
            <a:extLst>
              <a:ext uri="{FF2B5EF4-FFF2-40B4-BE49-F238E27FC236}">
                <a16:creationId xmlns:a16="http://schemas.microsoft.com/office/drawing/2014/main" id="{424E4B92-F9F3-4538-B7BF-646A9F0FD9AF}"/>
              </a:ext>
            </a:extLst>
          </p:cNvPr>
          <p:cNvSpPr txBox="1"/>
          <p:nvPr/>
        </p:nvSpPr>
        <p:spPr>
          <a:xfrm flipH="1">
            <a:off x="1429645" y="2593223"/>
            <a:ext cx="25647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cs typeface="Segoe UI Light" panose="020B0502040204020203" pitchFamily="34" charset="0"/>
              </a:rPr>
              <a:t>Incorporate machine learning algorithms to enhance the accuracy of loan approval decisions.</a:t>
            </a:r>
            <a:endParaRPr lang="en-US" sz="1200" b="1" dirty="0">
              <a:solidFill>
                <a:schemeClr val="bg1">
                  <a:lumMod val="65000"/>
                </a:schemeClr>
              </a:solidFill>
              <a:latin typeface="思源黑体 CN Medium" panose="020B0600000000000000" pitchFamily="34" charset="-122"/>
              <a:cs typeface="Segoe UI Light" panose="020B0502040204020203" pitchFamily="34" charset="0"/>
            </a:endParaRPr>
          </a:p>
        </p:txBody>
      </p:sp>
      <p:sp>
        <p:nvSpPr>
          <p:cNvPr id="16" name="TextBox 124">
            <a:extLst>
              <a:ext uri="{FF2B5EF4-FFF2-40B4-BE49-F238E27FC236}">
                <a16:creationId xmlns:a16="http://schemas.microsoft.com/office/drawing/2014/main" id="{1DCEE967-A911-40A2-91B3-CDEDB1A97C5A}"/>
              </a:ext>
            </a:extLst>
          </p:cNvPr>
          <p:cNvSpPr txBox="1"/>
          <p:nvPr/>
        </p:nvSpPr>
        <p:spPr>
          <a:xfrm>
            <a:off x="1651143" y="3471934"/>
            <a:ext cx="2153059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16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Real Data Integration</a:t>
            </a:r>
            <a:endParaRPr lang="zh-CN" altLang="en-US" sz="1600" dirty="0">
              <a:gradFill>
                <a:gsLst>
                  <a:gs pos="5000">
                    <a:srgbClr val="3944B7"/>
                  </a:gs>
                  <a:gs pos="37000">
                    <a:srgbClr val="394BC7"/>
                  </a:gs>
                  <a:gs pos="63000">
                    <a:srgbClr val="3872DD"/>
                  </a:gs>
                  <a:gs pos="100000">
                    <a:srgbClr val="38A2FA"/>
                  </a:gs>
                </a:gsLst>
                <a:path path="circle">
                  <a:fillToRect l="100000" t="100000"/>
                </a:path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7" name="TextBox 126">
            <a:extLst>
              <a:ext uri="{FF2B5EF4-FFF2-40B4-BE49-F238E27FC236}">
                <a16:creationId xmlns:a16="http://schemas.microsoft.com/office/drawing/2014/main" id="{90F53E71-C2C9-4616-A7F3-D88E31572CCB}"/>
              </a:ext>
            </a:extLst>
          </p:cNvPr>
          <p:cNvSpPr txBox="1"/>
          <p:nvPr/>
        </p:nvSpPr>
        <p:spPr>
          <a:xfrm>
            <a:off x="1458208" y="3755103"/>
            <a:ext cx="2564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cs typeface="Segoe UI Light" panose="020B0502040204020203" pitchFamily="34" charset="0"/>
              </a:rPr>
              <a:t>Connect the application to real-world financial data for more robust testing.</a:t>
            </a:r>
            <a:endParaRPr lang="en-US" sz="1200" b="1" dirty="0">
              <a:solidFill>
                <a:schemeClr val="bg1">
                  <a:lumMod val="65000"/>
                </a:schemeClr>
              </a:solidFill>
              <a:latin typeface="思源黑体 CN Medium" panose="020B06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288F6414-1D59-4682-8771-85CC294A2EC0}"/>
              </a:ext>
            </a:extLst>
          </p:cNvPr>
          <p:cNvGrpSpPr/>
          <p:nvPr/>
        </p:nvGrpSpPr>
        <p:grpSpPr>
          <a:xfrm>
            <a:off x="4115211" y="1253072"/>
            <a:ext cx="492104" cy="492104"/>
            <a:chOff x="4133613" y="2144972"/>
            <a:chExt cx="492104" cy="492104"/>
          </a:xfrm>
        </p:grpSpPr>
        <p:sp>
          <p:nvSpPr>
            <p:cNvPr id="19" name="Oval 109">
              <a:extLst>
                <a:ext uri="{FF2B5EF4-FFF2-40B4-BE49-F238E27FC236}">
                  <a16:creationId xmlns:a16="http://schemas.microsoft.com/office/drawing/2014/main" id="{EEFEF4A8-9B37-42DE-806C-C0F9285114D7}"/>
                </a:ext>
              </a:extLst>
            </p:cNvPr>
            <p:cNvSpPr/>
            <p:nvPr/>
          </p:nvSpPr>
          <p:spPr>
            <a:xfrm flipH="1">
              <a:off x="4133613" y="2144972"/>
              <a:ext cx="492104" cy="4921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190500" algn="ctr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sz="1200" dirty="0">
                <a:latin typeface="思源黑体 CN Medium" panose="020B0600000000000000" pitchFamily="34" charset="-122"/>
                <a:cs typeface="Segoe UI" panose="020B0502040204020203" pitchFamily="34" charset="0"/>
              </a:endParaRPr>
            </a:p>
          </p:txBody>
        </p:sp>
        <p:grpSp>
          <p:nvGrpSpPr>
            <p:cNvPr id="20" name="Group 141">
              <a:extLst>
                <a:ext uri="{FF2B5EF4-FFF2-40B4-BE49-F238E27FC236}">
                  <a16:creationId xmlns:a16="http://schemas.microsoft.com/office/drawing/2014/main" id="{56DDD677-C964-4050-A18F-4A232B5B21F5}"/>
                </a:ext>
              </a:extLst>
            </p:cNvPr>
            <p:cNvGrpSpPr/>
            <p:nvPr/>
          </p:nvGrpSpPr>
          <p:grpSpPr>
            <a:xfrm>
              <a:off x="4256848" y="2287699"/>
              <a:ext cx="245634" cy="206650"/>
              <a:chOff x="5356342" y="3093565"/>
              <a:chExt cx="465138" cy="391319"/>
            </a:xfrm>
            <a:solidFill>
              <a:schemeClr val="bg1"/>
            </a:solidFill>
          </p:grpSpPr>
          <p:sp>
            <p:nvSpPr>
              <p:cNvPr id="21" name="AutoShape 120">
                <a:extLst>
                  <a:ext uri="{FF2B5EF4-FFF2-40B4-BE49-F238E27FC236}">
                    <a16:creationId xmlns:a16="http://schemas.microsoft.com/office/drawing/2014/main" id="{6E69E4FE-4D2D-4134-ACD9-23D183F623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3023" y="319516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22" name="AutoShape 121">
                <a:extLst>
                  <a:ext uri="{FF2B5EF4-FFF2-40B4-BE49-F238E27FC236}">
                    <a16:creationId xmlns:a16="http://schemas.microsoft.com/office/drawing/2014/main" id="{3DD73EDA-07F8-41BA-873C-9C690AC4C8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0967" y="325310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23" name="AutoShape 122">
                <a:extLst>
                  <a:ext uri="{FF2B5EF4-FFF2-40B4-BE49-F238E27FC236}">
                    <a16:creationId xmlns:a16="http://schemas.microsoft.com/office/drawing/2014/main" id="{07A69726-D9BC-4BFE-9FB3-D080087E9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342" y="309356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</p:grpSp>
      </p:grpSp>
      <p:grpSp>
        <p:nvGrpSpPr>
          <p:cNvPr id="24" name="Group 13">
            <a:extLst>
              <a:ext uri="{FF2B5EF4-FFF2-40B4-BE49-F238E27FC236}">
                <a16:creationId xmlns:a16="http://schemas.microsoft.com/office/drawing/2014/main" id="{BA38F677-2806-4C50-A22A-ED71F9A4C062}"/>
              </a:ext>
            </a:extLst>
          </p:cNvPr>
          <p:cNvGrpSpPr/>
          <p:nvPr/>
        </p:nvGrpSpPr>
        <p:grpSpPr>
          <a:xfrm>
            <a:off x="4111439" y="2330461"/>
            <a:ext cx="492104" cy="492104"/>
            <a:chOff x="3349567" y="3583403"/>
            <a:chExt cx="492104" cy="492104"/>
          </a:xfrm>
        </p:grpSpPr>
        <p:sp>
          <p:nvSpPr>
            <p:cNvPr id="25" name="Oval 103">
              <a:extLst>
                <a:ext uri="{FF2B5EF4-FFF2-40B4-BE49-F238E27FC236}">
                  <a16:creationId xmlns:a16="http://schemas.microsoft.com/office/drawing/2014/main" id="{B85333EB-23F0-47B7-97CA-42ACCEFB0A58}"/>
                </a:ext>
              </a:extLst>
            </p:cNvPr>
            <p:cNvSpPr/>
            <p:nvPr/>
          </p:nvSpPr>
          <p:spPr>
            <a:xfrm flipH="1">
              <a:off x="3349567" y="3583403"/>
              <a:ext cx="492104" cy="492104"/>
            </a:xfrm>
            <a:prstGeom prst="ellipse">
              <a:avLst/>
            </a:prstGeom>
            <a:solidFill>
              <a:srgbClr val="7611D5"/>
            </a:solidFill>
            <a:ln>
              <a:noFill/>
            </a:ln>
            <a:effectLst>
              <a:outerShdw blurRad="190500" algn="ctr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sz="1200" dirty="0">
                <a:latin typeface="思源黑体 CN Medium" panose="020B0600000000000000" pitchFamily="34" charset="-122"/>
                <a:cs typeface="Segoe UI" panose="020B0502040204020203" pitchFamily="34" charset="0"/>
              </a:endParaRPr>
            </a:p>
          </p:txBody>
        </p:sp>
        <p:grpSp>
          <p:nvGrpSpPr>
            <p:cNvPr id="26" name="Group 145">
              <a:extLst>
                <a:ext uri="{FF2B5EF4-FFF2-40B4-BE49-F238E27FC236}">
                  <a16:creationId xmlns:a16="http://schemas.microsoft.com/office/drawing/2014/main" id="{CB4AACE3-2657-415E-A071-E40572CA2856}"/>
                </a:ext>
              </a:extLst>
            </p:cNvPr>
            <p:cNvGrpSpPr/>
            <p:nvPr/>
          </p:nvGrpSpPr>
          <p:grpSpPr>
            <a:xfrm>
              <a:off x="3473011" y="3706847"/>
              <a:ext cx="245216" cy="245216"/>
              <a:chOff x="4427654" y="3049909"/>
              <a:chExt cx="464344" cy="464344"/>
            </a:xfrm>
            <a:solidFill>
              <a:schemeClr val="bg1"/>
            </a:solidFill>
          </p:grpSpPr>
          <p:sp>
            <p:nvSpPr>
              <p:cNvPr id="27" name="AutoShape 123">
                <a:extLst>
                  <a:ext uri="{FF2B5EF4-FFF2-40B4-BE49-F238E27FC236}">
                    <a16:creationId xmlns:a16="http://schemas.microsoft.com/office/drawing/2014/main" id="{66A9FF65-7C1A-4EB1-8B28-976428AE37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7654" y="3049909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28" name="AutoShape 124">
                <a:extLst>
                  <a:ext uri="{FF2B5EF4-FFF2-40B4-BE49-F238E27FC236}">
                    <a16:creationId xmlns:a16="http://schemas.microsoft.com/office/drawing/2014/main" id="{790C6A5A-2F8B-4D35-9E14-B8C8695135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58623" y="3180084"/>
                <a:ext cx="203200" cy="2032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29" name="AutoShape 125">
                <a:extLst>
                  <a:ext uri="{FF2B5EF4-FFF2-40B4-BE49-F238E27FC236}">
                    <a16:creationId xmlns:a16="http://schemas.microsoft.com/office/drawing/2014/main" id="{CF3DCC41-6A12-45C3-9ACD-E7C9C2C41D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1485" y="3223740"/>
                <a:ext cx="116682" cy="1166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</p:grpSp>
      </p:grpSp>
      <p:grpSp>
        <p:nvGrpSpPr>
          <p:cNvPr id="30" name="Group 14">
            <a:extLst>
              <a:ext uri="{FF2B5EF4-FFF2-40B4-BE49-F238E27FC236}">
                <a16:creationId xmlns:a16="http://schemas.microsoft.com/office/drawing/2014/main" id="{C201CE4D-95A0-48A6-9294-AFAA2F214ADB}"/>
              </a:ext>
            </a:extLst>
          </p:cNvPr>
          <p:cNvGrpSpPr/>
          <p:nvPr/>
        </p:nvGrpSpPr>
        <p:grpSpPr>
          <a:xfrm>
            <a:off x="4104407" y="3424220"/>
            <a:ext cx="492104" cy="492104"/>
            <a:chOff x="2565522" y="5021834"/>
            <a:chExt cx="492104" cy="492104"/>
          </a:xfrm>
        </p:grpSpPr>
        <p:sp>
          <p:nvSpPr>
            <p:cNvPr id="31" name="Oval 127">
              <a:extLst>
                <a:ext uri="{FF2B5EF4-FFF2-40B4-BE49-F238E27FC236}">
                  <a16:creationId xmlns:a16="http://schemas.microsoft.com/office/drawing/2014/main" id="{6E129FE2-B177-43B2-8E7D-B1CE972E87FA}"/>
                </a:ext>
              </a:extLst>
            </p:cNvPr>
            <p:cNvSpPr/>
            <p:nvPr/>
          </p:nvSpPr>
          <p:spPr>
            <a:xfrm flipH="1">
              <a:off x="2565522" y="5021834"/>
              <a:ext cx="492104" cy="492104"/>
            </a:xfrm>
            <a:prstGeom prst="ellipse">
              <a:avLst/>
            </a:prstGeom>
            <a:solidFill>
              <a:srgbClr val="3DDBE3"/>
            </a:solidFill>
            <a:ln>
              <a:noFill/>
            </a:ln>
            <a:effectLst>
              <a:outerShdw blurRad="190500" algn="ctr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sz="1200" dirty="0">
                <a:latin typeface="思源黑体 CN Medium" panose="020B0600000000000000" pitchFamily="34" charset="-122"/>
                <a:cs typeface="Segoe UI" panose="020B0502040204020203" pitchFamily="34" charset="0"/>
              </a:endParaRPr>
            </a:p>
          </p:txBody>
        </p:sp>
        <p:grpSp>
          <p:nvGrpSpPr>
            <p:cNvPr id="32" name="Group 149">
              <a:extLst>
                <a:ext uri="{FF2B5EF4-FFF2-40B4-BE49-F238E27FC236}">
                  <a16:creationId xmlns:a16="http://schemas.microsoft.com/office/drawing/2014/main" id="{F9A75879-A712-4655-AABE-673278AABD91}"/>
                </a:ext>
              </a:extLst>
            </p:cNvPr>
            <p:cNvGrpSpPr/>
            <p:nvPr/>
          </p:nvGrpSpPr>
          <p:grpSpPr>
            <a:xfrm>
              <a:off x="2688966" y="5145069"/>
              <a:ext cx="245216" cy="245634"/>
              <a:chOff x="7275629" y="3973834"/>
              <a:chExt cx="464344" cy="465138"/>
            </a:xfrm>
            <a:solidFill>
              <a:schemeClr val="bg1"/>
            </a:solidFill>
          </p:grpSpPr>
          <p:sp>
            <p:nvSpPr>
              <p:cNvPr id="33" name="AutoShape 37">
                <a:extLst>
                  <a:ext uri="{FF2B5EF4-FFF2-40B4-BE49-F238E27FC236}">
                    <a16:creationId xmlns:a16="http://schemas.microsoft.com/office/drawing/2014/main" id="{B91B3433-3FC1-4E48-826B-18D54A0A30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5629" y="401749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34" name="AutoShape 38">
                <a:extLst>
                  <a:ext uri="{FF2B5EF4-FFF2-40B4-BE49-F238E27FC236}">
                    <a16:creationId xmlns:a16="http://schemas.microsoft.com/office/drawing/2014/main" id="{276F80BF-4275-41CB-8150-A80F907BD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8829" y="420640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35" name="AutoShape 39">
                <a:extLst>
                  <a:ext uri="{FF2B5EF4-FFF2-40B4-BE49-F238E27FC236}">
                    <a16:creationId xmlns:a16="http://schemas.microsoft.com/office/drawing/2014/main" id="{775AA50B-7CBC-4D94-8ADC-6F55BB5100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7742" y="397383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36" name="AutoShape 40">
                <a:extLst>
                  <a:ext uri="{FF2B5EF4-FFF2-40B4-BE49-F238E27FC236}">
                    <a16:creationId xmlns:a16="http://schemas.microsoft.com/office/drawing/2014/main" id="{3A13D35A-1D2C-40C3-959B-BEEF99A3C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91517" y="419211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37" name="AutoShape 41">
                <a:extLst>
                  <a:ext uri="{FF2B5EF4-FFF2-40B4-BE49-F238E27FC236}">
                    <a16:creationId xmlns:a16="http://schemas.microsoft.com/office/drawing/2014/main" id="{7DBF253D-689C-46C3-9269-C79E18047D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9460" y="429371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  <p:sp>
            <p:nvSpPr>
              <p:cNvPr id="38" name="AutoShape 42">
                <a:extLst>
                  <a:ext uri="{FF2B5EF4-FFF2-40B4-BE49-F238E27FC236}">
                    <a16:creationId xmlns:a16="http://schemas.microsoft.com/office/drawing/2014/main" id="{744C00B7-6447-434B-BBBF-ACFD29AB9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82029" y="407543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思源黑体 CN Medium" panose="020B0600000000000000" pitchFamily="34" charset="-122"/>
                  <a:sym typeface="Gill Sans" charset="0"/>
                </a:endParaRPr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27A5AEC-DFFC-DF59-12D7-C2928DFA2F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823" y="4563407"/>
            <a:ext cx="520671" cy="520671"/>
          </a:xfrm>
          <a:prstGeom prst="rect">
            <a:avLst/>
          </a:prstGeom>
          <a:effectLst>
            <a:outerShdw blurRad="190500" sx="109000" sy="109000" algn="ctr" rotWithShape="0">
              <a:prstClr val="black">
                <a:alpha val="28000"/>
              </a:prstClr>
            </a:outerShdw>
          </a:effectLst>
        </p:spPr>
      </p:pic>
      <p:sp>
        <p:nvSpPr>
          <p:cNvPr id="39" name="TextBox 124">
            <a:extLst>
              <a:ext uri="{FF2B5EF4-FFF2-40B4-BE49-F238E27FC236}">
                <a16:creationId xmlns:a16="http://schemas.microsoft.com/office/drawing/2014/main" id="{74C9751C-219A-9086-D269-D5B8102A3A46}"/>
              </a:ext>
            </a:extLst>
          </p:cNvPr>
          <p:cNvSpPr txBox="1"/>
          <p:nvPr/>
        </p:nvSpPr>
        <p:spPr>
          <a:xfrm>
            <a:off x="1657713" y="4562064"/>
            <a:ext cx="2153059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16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Security Audit</a:t>
            </a:r>
            <a:endParaRPr lang="zh-CN" altLang="en-US" sz="1600" dirty="0">
              <a:gradFill>
                <a:gsLst>
                  <a:gs pos="5000">
                    <a:srgbClr val="3944B7"/>
                  </a:gs>
                  <a:gs pos="37000">
                    <a:srgbClr val="394BC7"/>
                  </a:gs>
                  <a:gs pos="63000">
                    <a:srgbClr val="3872DD"/>
                  </a:gs>
                  <a:gs pos="100000">
                    <a:srgbClr val="38A2FA"/>
                  </a:gs>
                </a:gsLst>
                <a:path path="circle">
                  <a:fillToRect l="100000" t="100000"/>
                </a:path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0" name="TextBox 126">
            <a:extLst>
              <a:ext uri="{FF2B5EF4-FFF2-40B4-BE49-F238E27FC236}">
                <a16:creationId xmlns:a16="http://schemas.microsoft.com/office/drawing/2014/main" id="{F59A2A75-6DF3-F002-C269-3E059288694D}"/>
              </a:ext>
            </a:extLst>
          </p:cNvPr>
          <p:cNvSpPr txBox="1"/>
          <p:nvPr/>
        </p:nvSpPr>
        <p:spPr>
          <a:xfrm>
            <a:off x="1481726" y="4839126"/>
            <a:ext cx="2564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cs typeface="Segoe UI Light" panose="020B0502040204020203" pitchFamily="34" charset="0"/>
              </a:rPr>
              <a:t>Conduct a thorough security audit of the smart contract to identify vulnerabilities.</a:t>
            </a:r>
            <a:endParaRPr lang="en-US" sz="1200" b="1" dirty="0">
              <a:solidFill>
                <a:schemeClr val="bg1">
                  <a:lumMod val="65000"/>
                </a:schemeClr>
              </a:solidFill>
              <a:latin typeface="思源黑体 CN Medium" panose="020B0600000000000000" pitchFamily="34" charset="-122"/>
              <a:cs typeface="Segoe UI Light" panose="020B0502040204020203" pitchFamily="34" charset="0"/>
            </a:endParaRPr>
          </a:p>
        </p:txBody>
      </p:sp>
      <p:sp>
        <p:nvSpPr>
          <p:cNvPr id="41" name="文本框 13">
            <a:extLst>
              <a:ext uri="{FF2B5EF4-FFF2-40B4-BE49-F238E27FC236}">
                <a16:creationId xmlns:a16="http://schemas.microsoft.com/office/drawing/2014/main" id="{FC09B710-4CE0-0A51-4205-93E01AFAFDE7}"/>
              </a:ext>
            </a:extLst>
          </p:cNvPr>
          <p:cNvSpPr txBox="1"/>
          <p:nvPr/>
        </p:nvSpPr>
        <p:spPr>
          <a:xfrm>
            <a:off x="4915382" y="5084078"/>
            <a:ext cx="2361235" cy="523220"/>
          </a:xfrm>
          <a:prstGeom prst="rect">
            <a:avLst/>
          </a:prstGeom>
          <a:noFill/>
          <a:scene3d>
            <a:camera prst="isometricBottomDown"/>
            <a:lightRig rig="threePt" dir="t"/>
          </a:scene3d>
        </p:spPr>
        <p:txBody>
          <a:bodyPr wrap="square" rtlCol="0">
            <a:spAutoFit/>
            <a:scene3d>
              <a:camera prst="isometricTopUp"/>
              <a:lightRig rig="threePt" dir="t"/>
            </a:scene3d>
          </a:bodyPr>
          <a:lstStyle/>
          <a:p>
            <a:pPr algn="ctr"/>
            <a:r>
              <a:rPr lang="en-US" altLang="zh-CN" sz="2800" b="1" spc="1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3293586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17" grpId="0"/>
      <p:bldP spid="39" grpId="0"/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rgbClr val="3944B7"/>
            </a:gs>
            <a:gs pos="37000">
              <a:srgbClr val="394BC7"/>
            </a:gs>
            <a:gs pos="63000">
              <a:srgbClr val="3872DD"/>
            </a:gs>
            <a:gs pos="100000">
              <a:srgbClr val="38A2F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E731109F-A281-48D9-A8C8-5D2ED0419AAE}"/>
              </a:ext>
            </a:extLst>
          </p:cNvPr>
          <p:cNvSpPr/>
          <p:nvPr/>
        </p:nvSpPr>
        <p:spPr>
          <a:xfrm>
            <a:off x="292956" y="352153"/>
            <a:ext cx="1066034" cy="1066034"/>
          </a:xfrm>
          <a:prstGeom prst="ellipse">
            <a:avLst/>
          </a:prstGeom>
          <a:solidFill>
            <a:srgbClr val="FFABE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9302ED6-97FD-4F7F-904D-7DF31FD37986}"/>
              </a:ext>
            </a:extLst>
          </p:cNvPr>
          <p:cNvSpPr/>
          <p:nvPr/>
        </p:nvSpPr>
        <p:spPr>
          <a:xfrm>
            <a:off x="11643519" y="1775751"/>
            <a:ext cx="1096962" cy="1096962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16B08BD-3877-4AB4-A779-B0EE1C22C148}"/>
              </a:ext>
            </a:extLst>
          </p:cNvPr>
          <p:cNvSpPr/>
          <p:nvPr/>
        </p:nvSpPr>
        <p:spPr>
          <a:xfrm>
            <a:off x="1646318" y="6202680"/>
            <a:ext cx="1768876" cy="1768876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6F61B7E-05C2-437B-B1C0-2889C153130A}"/>
              </a:ext>
            </a:extLst>
          </p:cNvPr>
          <p:cNvSpPr/>
          <p:nvPr/>
        </p:nvSpPr>
        <p:spPr>
          <a:xfrm>
            <a:off x="7891012" y="5815201"/>
            <a:ext cx="2983642" cy="2983642"/>
          </a:xfrm>
          <a:prstGeom prst="ellipse">
            <a:avLst/>
          </a:prstGeom>
          <a:solidFill>
            <a:srgbClr val="394DC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6D98648-5219-4674-B642-2DC741A2C54F}"/>
              </a:ext>
            </a:extLst>
          </p:cNvPr>
          <p:cNvSpPr/>
          <p:nvPr/>
        </p:nvSpPr>
        <p:spPr>
          <a:xfrm>
            <a:off x="5260798" y="-2441503"/>
            <a:ext cx="3746041" cy="3746041"/>
          </a:xfrm>
          <a:prstGeom prst="ellipse">
            <a:avLst/>
          </a:prstGeom>
          <a:solidFill>
            <a:srgbClr val="36AD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BC99480-C562-4C0C-8C4E-C0DE0B07A281}"/>
              </a:ext>
            </a:extLst>
          </p:cNvPr>
          <p:cNvSpPr/>
          <p:nvPr/>
        </p:nvSpPr>
        <p:spPr>
          <a:xfrm>
            <a:off x="845128" y="765281"/>
            <a:ext cx="10422708" cy="5327438"/>
          </a:xfrm>
          <a:prstGeom prst="roundRect">
            <a:avLst>
              <a:gd name="adj" fmla="val 305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7DC7C6F-A024-461E-AC8E-E858D575D826}"/>
              </a:ext>
            </a:extLst>
          </p:cNvPr>
          <p:cNvSpPr/>
          <p:nvPr/>
        </p:nvSpPr>
        <p:spPr>
          <a:xfrm flipV="1">
            <a:off x="10185805" y="-12630"/>
            <a:ext cx="1914755" cy="1914755"/>
          </a:xfrm>
          <a:prstGeom prst="ellipse">
            <a:avLst/>
          </a:prstGeom>
          <a:gradFill>
            <a:gsLst>
              <a:gs pos="0">
                <a:srgbClr val="FFABE8">
                  <a:alpha val="20000"/>
                </a:srgbClr>
              </a:gs>
              <a:gs pos="6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E52EB4E-9B05-4D66-9F41-9EF66B625E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59747" y="1251440"/>
            <a:ext cx="3767179" cy="4355120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7C6FBD4A-F41D-4F4C-9C85-2217B6F2FEF1}"/>
              </a:ext>
            </a:extLst>
          </p:cNvPr>
          <p:cNvGrpSpPr/>
          <p:nvPr/>
        </p:nvGrpSpPr>
        <p:grpSpPr>
          <a:xfrm>
            <a:off x="6470242" y="3472883"/>
            <a:ext cx="719572" cy="719572"/>
            <a:chOff x="1344788" y="3316953"/>
            <a:chExt cx="719572" cy="719572"/>
          </a:xfrm>
        </p:grpSpPr>
        <p:sp>
          <p:nvSpPr>
            <p:cNvPr id="13" name="空心弧 12">
              <a:extLst>
                <a:ext uri="{FF2B5EF4-FFF2-40B4-BE49-F238E27FC236}">
                  <a16:creationId xmlns:a16="http://schemas.microsoft.com/office/drawing/2014/main" id="{D0D65B33-9B8E-42DF-BF1B-71119D188D1E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344789" y="3316953"/>
              <a:ext cx="719570" cy="719572"/>
            </a:xfrm>
            <a:prstGeom prst="blockArc">
              <a:avLst>
                <a:gd name="adj1" fmla="val 2835978"/>
                <a:gd name="adj2" fmla="val 16153450"/>
                <a:gd name="adj3" fmla="val 6175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4" name="空心弧 13">
              <a:extLst>
                <a:ext uri="{FF2B5EF4-FFF2-40B4-BE49-F238E27FC236}">
                  <a16:creationId xmlns:a16="http://schemas.microsoft.com/office/drawing/2014/main" id="{B0FD1988-05D0-4BFC-BE9F-A6BF9BCC36CF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1344789" y="3316953"/>
              <a:ext cx="719570" cy="719572"/>
            </a:xfrm>
            <a:prstGeom prst="blockArc">
              <a:avLst>
                <a:gd name="adj1" fmla="val 16299476"/>
                <a:gd name="adj2" fmla="val 16153450"/>
                <a:gd name="adj3" fmla="val 6175"/>
              </a:avLst>
            </a:prstGeom>
            <a:solidFill>
              <a:srgbClr val="7611D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166FC86-8034-417A-A699-1BB2CD6AC9B4}"/>
              </a:ext>
            </a:extLst>
          </p:cNvPr>
          <p:cNvGrpSpPr/>
          <p:nvPr/>
        </p:nvGrpSpPr>
        <p:grpSpPr>
          <a:xfrm>
            <a:off x="6470242" y="4639482"/>
            <a:ext cx="719572" cy="719572"/>
            <a:chOff x="1344788" y="4483552"/>
            <a:chExt cx="719572" cy="719572"/>
          </a:xfrm>
        </p:grpSpPr>
        <p:sp>
          <p:nvSpPr>
            <p:cNvPr id="16" name="空心弧 15">
              <a:extLst>
                <a:ext uri="{FF2B5EF4-FFF2-40B4-BE49-F238E27FC236}">
                  <a16:creationId xmlns:a16="http://schemas.microsoft.com/office/drawing/2014/main" id="{62A5072F-8618-4D7A-A603-3218A4C693AF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344789" y="4483552"/>
              <a:ext cx="719570" cy="719572"/>
            </a:xfrm>
            <a:prstGeom prst="blockArc">
              <a:avLst>
                <a:gd name="adj1" fmla="val 2835978"/>
                <a:gd name="adj2" fmla="val 16179406"/>
                <a:gd name="adj3" fmla="val 6178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7" name="空心弧 16">
              <a:extLst>
                <a:ext uri="{FF2B5EF4-FFF2-40B4-BE49-F238E27FC236}">
                  <a16:creationId xmlns:a16="http://schemas.microsoft.com/office/drawing/2014/main" id="{AAC0A483-9FE2-4961-93FE-3D6AACD33DDE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1344789" y="4483552"/>
              <a:ext cx="719570" cy="719572"/>
            </a:xfrm>
            <a:prstGeom prst="blockArc">
              <a:avLst>
                <a:gd name="adj1" fmla="val 16434132"/>
                <a:gd name="adj2" fmla="val 16179406"/>
                <a:gd name="adj3" fmla="val 6178"/>
              </a:avLst>
            </a:prstGeom>
            <a:solidFill>
              <a:srgbClr val="7611D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076391D-A03C-4B16-9809-8C83E8107C59}"/>
              </a:ext>
            </a:extLst>
          </p:cNvPr>
          <p:cNvGrpSpPr/>
          <p:nvPr/>
        </p:nvGrpSpPr>
        <p:grpSpPr>
          <a:xfrm>
            <a:off x="7249794" y="3482003"/>
            <a:ext cx="3231834" cy="740447"/>
            <a:chOff x="916005" y="4692507"/>
            <a:chExt cx="3231834" cy="740447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8ABA9B4-CE18-43D1-8673-1B186F2409A6}"/>
                </a:ext>
              </a:extLst>
            </p:cNvPr>
            <p:cNvSpPr txBox="1"/>
            <p:nvPr/>
          </p:nvSpPr>
          <p:spPr>
            <a:xfrm>
              <a:off x="916005" y="4692507"/>
              <a:ext cx="21916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Regulatory Compliance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0" name="TextBox 13">
              <a:extLst>
                <a:ext uri="{FF2B5EF4-FFF2-40B4-BE49-F238E27FC236}">
                  <a16:creationId xmlns:a16="http://schemas.microsoft.com/office/drawing/2014/main" id="{0773BEF5-6AA8-4063-B505-8F713163265F}"/>
                </a:ext>
              </a:extLst>
            </p:cNvPr>
            <p:cNvSpPr txBox="1"/>
            <p:nvPr/>
          </p:nvSpPr>
          <p:spPr>
            <a:xfrm>
              <a:off x="920005" y="4998091"/>
              <a:ext cx="3227834" cy="43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Ensuring the smart contract aligns with relevant financial regulations.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6E008F5-8E00-42AE-9D4F-96E3AFD8CE8D}"/>
              </a:ext>
            </a:extLst>
          </p:cNvPr>
          <p:cNvGrpSpPr/>
          <p:nvPr/>
        </p:nvGrpSpPr>
        <p:grpSpPr>
          <a:xfrm>
            <a:off x="6522805" y="3525446"/>
            <a:ext cx="614446" cy="614447"/>
            <a:chOff x="1397351" y="3369516"/>
            <a:chExt cx="614446" cy="614447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41D0E039-38F2-4EF9-B988-C31CB129C383}"/>
                </a:ext>
              </a:extLst>
            </p:cNvPr>
            <p:cNvSpPr/>
            <p:nvPr/>
          </p:nvSpPr>
          <p:spPr>
            <a:xfrm>
              <a:off x="1397351" y="3369516"/>
              <a:ext cx="614446" cy="614447"/>
            </a:xfrm>
            <a:prstGeom prst="ellipse">
              <a:avLst/>
            </a:prstGeom>
            <a:gradFill>
              <a:gsLst>
                <a:gs pos="57000">
                  <a:sysClr val="window" lastClr="FFFFFF"/>
                </a:gs>
                <a:gs pos="99000">
                  <a:schemeClr val="bg1">
                    <a:lumMod val="85000"/>
                  </a:schemeClr>
                </a:gs>
              </a:gsLst>
              <a:lin ang="13500000" scaled="1"/>
            </a:gradFill>
            <a:ln w="25400" cap="flat" cmpd="sng" algn="ctr">
              <a:gradFill flip="none" rotWithShape="1">
                <a:gsLst>
                  <a:gs pos="49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13500000" scaled="1"/>
                <a:tileRect/>
              </a:gradFill>
              <a:prstDash val="solid"/>
              <a:miter lim="800000"/>
            </a:ln>
            <a:effectLst>
              <a:outerShdw blurRad="558800" dist="533400" dir="2700000" sx="95000" sy="95000" algn="tl" rotWithShape="0">
                <a:sysClr val="window" lastClr="FFFFFF">
                  <a:lumMod val="65000"/>
                  <a:alpha val="40000"/>
                </a:sys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CCF798D4-D958-4C01-BC26-5DAF31181CA8}"/>
                </a:ext>
              </a:extLst>
            </p:cNvPr>
            <p:cNvSpPr txBox="1"/>
            <p:nvPr/>
          </p:nvSpPr>
          <p:spPr>
            <a:xfrm>
              <a:off x="1417079" y="3507462"/>
              <a:ext cx="5749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2">
                      <a:lumMod val="25000"/>
                    </a:schemeClr>
                  </a:solidFill>
                  <a:effectLst>
                    <a:innerShdw blurRad="127000" dist="50800" dir="16200000">
                      <a:prstClr val="black">
                        <a:alpha val="80000"/>
                      </a:prstClr>
                    </a:inn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30</a:t>
              </a:r>
              <a:r>
                <a:rPr lang="en-US" altLang="zh-CN" sz="1000" b="1" dirty="0">
                  <a:solidFill>
                    <a:schemeClr val="bg2">
                      <a:lumMod val="25000"/>
                    </a:schemeClr>
                  </a:solidFill>
                  <a:effectLst>
                    <a:innerShdw blurRad="127000" dist="50800" dir="16200000">
                      <a:prstClr val="black">
                        <a:alpha val="80000"/>
                      </a:prstClr>
                    </a:inn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%</a:t>
              </a:r>
              <a:endParaRPr lang="zh-CN" altLang="en-US" sz="2000" b="1" dirty="0">
                <a:solidFill>
                  <a:schemeClr val="bg2">
                    <a:lumMod val="25000"/>
                  </a:schemeClr>
                </a:solidFill>
                <a:effectLst>
                  <a:innerShdw blurRad="127000" dist="50800" dir="16200000">
                    <a:prstClr val="black">
                      <a:alpha val="80000"/>
                    </a:prstClr>
                  </a:inn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0B927F8-1E1C-4E8C-9E6F-BE52FDAD608A}"/>
              </a:ext>
            </a:extLst>
          </p:cNvPr>
          <p:cNvGrpSpPr/>
          <p:nvPr/>
        </p:nvGrpSpPr>
        <p:grpSpPr>
          <a:xfrm>
            <a:off x="7249794" y="4648602"/>
            <a:ext cx="3231834" cy="740447"/>
            <a:chOff x="916005" y="4692507"/>
            <a:chExt cx="3231834" cy="740447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F58FDAB-A97F-4064-97EC-820471C72760}"/>
                </a:ext>
              </a:extLst>
            </p:cNvPr>
            <p:cNvSpPr txBox="1"/>
            <p:nvPr/>
          </p:nvSpPr>
          <p:spPr>
            <a:xfrm>
              <a:off x="916005" y="4692507"/>
              <a:ext cx="27831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User Experience Enhancement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6" name="TextBox 13">
              <a:extLst>
                <a:ext uri="{FF2B5EF4-FFF2-40B4-BE49-F238E27FC236}">
                  <a16:creationId xmlns:a16="http://schemas.microsoft.com/office/drawing/2014/main" id="{549FC20F-26E0-4C5C-9089-5D13B02AC24B}"/>
                </a:ext>
              </a:extLst>
            </p:cNvPr>
            <p:cNvSpPr txBox="1"/>
            <p:nvPr/>
          </p:nvSpPr>
          <p:spPr>
            <a:xfrm>
              <a:off x="920005" y="4998091"/>
              <a:ext cx="3227834" cy="43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Continuously refining the </a:t>
              </a:r>
              <a:r>
                <a:rPr kumimoji="0" lang="en-US" altLang="zh-CN" sz="9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Streamlit</a:t>
              </a: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 interface based on user feedback, include install payment calculations.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9CC35E02-E611-45DF-A022-F064C3733449}"/>
              </a:ext>
            </a:extLst>
          </p:cNvPr>
          <p:cNvGrpSpPr/>
          <p:nvPr/>
        </p:nvGrpSpPr>
        <p:grpSpPr>
          <a:xfrm>
            <a:off x="6522805" y="4692045"/>
            <a:ext cx="614446" cy="614447"/>
            <a:chOff x="1397351" y="4536115"/>
            <a:chExt cx="614446" cy="614447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78F9EF2A-04BC-4B23-AB7A-47FCC9B737E0}"/>
                </a:ext>
              </a:extLst>
            </p:cNvPr>
            <p:cNvSpPr/>
            <p:nvPr/>
          </p:nvSpPr>
          <p:spPr>
            <a:xfrm>
              <a:off x="1397351" y="4536115"/>
              <a:ext cx="614446" cy="614447"/>
            </a:xfrm>
            <a:prstGeom prst="ellipse">
              <a:avLst/>
            </a:prstGeom>
            <a:gradFill>
              <a:gsLst>
                <a:gs pos="57000">
                  <a:sysClr val="window" lastClr="FFFFFF"/>
                </a:gs>
                <a:gs pos="99000">
                  <a:schemeClr val="bg1">
                    <a:lumMod val="85000"/>
                  </a:schemeClr>
                </a:gs>
              </a:gsLst>
              <a:lin ang="13500000" scaled="1"/>
            </a:gradFill>
            <a:ln w="25400" cap="flat" cmpd="sng" algn="ctr">
              <a:gradFill flip="none" rotWithShape="1">
                <a:gsLst>
                  <a:gs pos="49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13500000" scaled="1"/>
                <a:tileRect/>
              </a:gradFill>
              <a:prstDash val="solid"/>
              <a:miter lim="800000"/>
            </a:ln>
            <a:effectLst>
              <a:outerShdw blurRad="558800" dist="533400" dir="2700000" sx="95000" sy="95000" algn="tl" rotWithShape="0">
                <a:sysClr val="window" lastClr="FFFFFF">
                  <a:lumMod val="65000"/>
                  <a:alpha val="40000"/>
                </a:sys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8D30B897-86BE-4F59-AC7E-866D84710FB9}"/>
                </a:ext>
              </a:extLst>
            </p:cNvPr>
            <p:cNvSpPr txBox="1"/>
            <p:nvPr/>
          </p:nvSpPr>
          <p:spPr>
            <a:xfrm>
              <a:off x="1417079" y="4674061"/>
              <a:ext cx="5749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2">
                      <a:lumMod val="25000"/>
                    </a:schemeClr>
                  </a:solidFill>
                  <a:effectLst>
                    <a:innerShdw blurRad="127000" dist="50800" dir="16200000">
                      <a:prstClr val="black">
                        <a:alpha val="80000"/>
                      </a:prstClr>
                    </a:inn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40</a:t>
              </a:r>
              <a:r>
                <a:rPr lang="en-US" altLang="zh-CN" sz="1000" b="1" dirty="0">
                  <a:solidFill>
                    <a:schemeClr val="bg2">
                      <a:lumMod val="25000"/>
                    </a:schemeClr>
                  </a:solidFill>
                  <a:effectLst>
                    <a:innerShdw blurRad="127000" dist="50800" dir="16200000">
                      <a:prstClr val="black">
                        <a:alpha val="80000"/>
                      </a:prstClr>
                    </a:inn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%</a:t>
              </a:r>
              <a:endParaRPr lang="zh-CN" altLang="en-US" sz="2000" b="1" dirty="0">
                <a:solidFill>
                  <a:schemeClr val="bg2">
                    <a:lumMod val="25000"/>
                  </a:schemeClr>
                </a:solidFill>
                <a:effectLst>
                  <a:innerShdw blurRad="127000" dist="50800" dir="16200000">
                    <a:prstClr val="black">
                      <a:alpha val="80000"/>
                    </a:prstClr>
                  </a:inn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08C59012-ED21-4089-AF45-83976E76C559}"/>
              </a:ext>
            </a:extLst>
          </p:cNvPr>
          <p:cNvSpPr txBox="1"/>
          <p:nvPr/>
        </p:nvSpPr>
        <p:spPr>
          <a:xfrm>
            <a:off x="6475680" y="1293161"/>
            <a:ext cx="48590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If granted additional time, </a:t>
            </a:r>
          </a:p>
          <a:p>
            <a:r>
              <a:rPr lang="en-US" altLang="zh-CN" sz="2800" dirty="0">
                <a:gradFill>
                  <a:gsLst>
                    <a:gs pos="5000">
                      <a:srgbClr val="3944B7"/>
                    </a:gs>
                    <a:gs pos="37000">
                      <a:srgbClr val="394BC7"/>
                    </a:gs>
                    <a:gs pos="63000">
                      <a:srgbClr val="3872DD"/>
                    </a:gs>
                    <a:gs pos="100000">
                      <a:srgbClr val="38A2FA"/>
                    </a:gs>
                  </a:gsLst>
                  <a:path path="circle">
                    <a:fillToRect l="100000" t="100000"/>
                  </a:path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we would delve into:</a:t>
            </a:r>
          </a:p>
        </p:txBody>
      </p:sp>
      <p:grpSp>
        <p:nvGrpSpPr>
          <p:cNvPr id="2" name="组合 20">
            <a:extLst>
              <a:ext uri="{FF2B5EF4-FFF2-40B4-BE49-F238E27FC236}">
                <a16:creationId xmlns:a16="http://schemas.microsoft.com/office/drawing/2014/main" id="{397CA2B4-3050-C92E-1E01-06AC2A44EABF}"/>
              </a:ext>
            </a:extLst>
          </p:cNvPr>
          <p:cNvGrpSpPr/>
          <p:nvPr/>
        </p:nvGrpSpPr>
        <p:grpSpPr>
          <a:xfrm>
            <a:off x="6503077" y="2414516"/>
            <a:ext cx="614446" cy="614447"/>
            <a:chOff x="1397351" y="3369516"/>
            <a:chExt cx="614446" cy="614447"/>
          </a:xfrm>
        </p:grpSpPr>
        <p:sp>
          <p:nvSpPr>
            <p:cNvPr id="3" name="椭圆 21">
              <a:extLst>
                <a:ext uri="{FF2B5EF4-FFF2-40B4-BE49-F238E27FC236}">
                  <a16:creationId xmlns:a16="http://schemas.microsoft.com/office/drawing/2014/main" id="{BCD354BF-263E-4804-ABDD-B9E89861DA26}"/>
                </a:ext>
              </a:extLst>
            </p:cNvPr>
            <p:cNvSpPr/>
            <p:nvPr/>
          </p:nvSpPr>
          <p:spPr>
            <a:xfrm>
              <a:off x="1397351" y="3369516"/>
              <a:ext cx="614446" cy="614447"/>
            </a:xfrm>
            <a:prstGeom prst="ellipse">
              <a:avLst/>
            </a:prstGeom>
            <a:gradFill>
              <a:gsLst>
                <a:gs pos="57000">
                  <a:sysClr val="window" lastClr="FFFFFF"/>
                </a:gs>
                <a:gs pos="99000">
                  <a:schemeClr val="bg1">
                    <a:lumMod val="85000"/>
                  </a:schemeClr>
                </a:gs>
              </a:gsLst>
              <a:lin ang="13500000" scaled="1"/>
            </a:gradFill>
            <a:ln w="25400" cap="flat" cmpd="sng" algn="ctr">
              <a:gradFill flip="none" rotWithShape="1">
                <a:gsLst>
                  <a:gs pos="49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13500000" scaled="1"/>
                <a:tileRect/>
              </a:gradFill>
              <a:prstDash val="solid"/>
              <a:miter lim="800000"/>
            </a:ln>
            <a:effectLst>
              <a:outerShdw blurRad="558800" dist="533400" dir="2700000" sx="95000" sy="95000" algn="tl" rotWithShape="0">
                <a:sysClr val="window" lastClr="FFFFFF">
                  <a:lumMod val="65000"/>
                  <a:alpha val="40000"/>
                </a:sys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2" name="文本框 22">
              <a:extLst>
                <a:ext uri="{FF2B5EF4-FFF2-40B4-BE49-F238E27FC236}">
                  <a16:creationId xmlns:a16="http://schemas.microsoft.com/office/drawing/2014/main" id="{5A737D7D-0B9F-F277-4AA5-7249CE6E81B5}"/>
                </a:ext>
              </a:extLst>
            </p:cNvPr>
            <p:cNvSpPr txBox="1"/>
            <p:nvPr/>
          </p:nvSpPr>
          <p:spPr>
            <a:xfrm>
              <a:off x="1417079" y="3507462"/>
              <a:ext cx="5749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2">
                      <a:lumMod val="25000"/>
                    </a:schemeClr>
                  </a:solidFill>
                  <a:effectLst>
                    <a:innerShdw blurRad="127000" dist="50800" dir="16200000">
                      <a:prstClr val="black">
                        <a:alpha val="80000"/>
                      </a:prstClr>
                    </a:inn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30</a:t>
              </a:r>
              <a:r>
                <a:rPr lang="en-US" altLang="zh-CN" sz="1000" b="1" dirty="0">
                  <a:solidFill>
                    <a:schemeClr val="bg2">
                      <a:lumMod val="25000"/>
                    </a:schemeClr>
                  </a:solidFill>
                  <a:effectLst>
                    <a:innerShdw blurRad="127000" dist="50800" dir="16200000">
                      <a:prstClr val="black">
                        <a:alpha val="80000"/>
                      </a:prstClr>
                    </a:inn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%</a:t>
              </a:r>
              <a:endParaRPr lang="zh-CN" altLang="en-US" sz="2000" b="1" dirty="0">
                <a:solidFill>
                  <a:schemeClr val="bg2">
                    <a:lumMod val="25000"/>
                  </a:schemeClr>
                </a:solidFill>
                <a:effectLst>
                  <a:innerShdw blurRad="127000" dist="50800" dir="16200000">
                    <a:prstClr val="black">
                      <a:alpha val="80000"/>
                    </a:prstClr>
                  </a:inn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33" name="组合 11">
            <a:extLst>
              <a:ext uri="{FF2B5EF4-FFF2-40B4-BE49-F238E27FC236}">
                <a16:creationId xmlns:a16="http://schemas.microsoft.com/office/drawing/2014/main" id="{646F126F-BFDE-0709-6F29-F86836F4890B}"/>
              </a:ext>
            </a:extLst>
          </p:cNvPr>
          <p:cNvGrpSpPr/>
          <p:nvPr/>
        </p:nvGrpSpPr>
        <p:grpSpPr>
          <a:xfrm>
            <a:off x="6450514" y="2354365"/>
            <a:ext cx="719572" cy="719572"/>
            <a:chOff x="1344788" y="3316953"/>
            <a:chExt cx="719572" cy="719572"/>
          </a:xfrm>
        </p:grpSpPr>
        <p:sp>
          <p:nvSpPr>
            <p:cNvPr id="34" name="空心弧 12">
              <a:extLst>
                <a:ext uri="{FF2B5EF4-FFF2-40B4-BE49-F238E27FC236}">
                  <a16:creationId xmlns:a16="http://schemas.microsoft.com/office/drawing/2014/main" id="{97C81FF2-0222-FC8E-7EFF-88B273F1B0A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344789" y="3316953"/>
              <a:ext cx="719570" cy="719572"/>
            </a:xfrm>
            <a:prstGeom prst="blockArc">
              <a:avLst>
                <a:gd name="adj1" fmla="val 2835978"/>
                <a:gd name="adj2" fmla="val 16153450"/>
                <a:gd name="adj3" fmla="val 6175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5" name="空心弧 13">
              <a:extLst>
                <a:ext uri="{FF2B5EF4-FFF2-40B4-BE49-F238E27FC236}">
                  <a16:creationId xmlns:a16="http://schemas.microsoft.com/office/drawing/2014/main" id="{63E1CE51-B245-9AF0-CA10-7F27EB9EF32C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1344789" y="3316953"/>
              <a:ext cx="719570" cy="719572"/>
            </a:xfrm>
            <a:prstGeom prst="blockArc">
              <a:avLst>
                <a:gd name="adj1" fmla="val 16299476"/>
                <a:gd name="adj2" fmla="val 16153450"/>
                <a:gd name="adj3" fmla="val 6175"/>
              </a:avLst>
            </a:prstGeom>
            <a:solidFill>
              <a:srgbClr val="7611D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36" name="组合 17">
            <a:extLst>
              <a:ext uri="{FF2B5EF4-FFF2-40B4-BE49-F238E27FC236}">
                <a16:creationId xmlns:a16="http://schemas.microsoft.com/office/drawing/2014/main" id="{74E4B544-A4CB-10E1-6CA8-8C68B8E1646A}"/>
              </a:ext>
            </a:extLst>
          </p:cNvPr>
          <p:cNvGrpSpPr/>
          <p:nvPr/>
        </p:nvGrpSpPr>
        <p:grpSpPr>
          <a:xfrm>
            <a:off x="7249794" y="2413289"/>
            <a:ext cx="3231834" cy="740447"/>
            <a:chOff x="916005" y="4692507"/>
            <a:chExt cx="3231834" cy="740447"/>
          </a:xfrm>
        </p:grpSpPr>
        <p:sp>
          <p:nvSpPr>
            <p:cNvPr id="37" name="文本框 18">
              <a:extLst>
                <a:ext uri="{FF2B5EF4-FFF2-40B4-BE49-F238E27FC236}">
                  <a16:creationId xmlns:a16="http://schemas.microsoft.com/office/drawing/2014/main" id="{EB40BA4A-0F01-6577-82B7-EF3BAD28C920}"/>
                </a:ext>
              </a:extLst>
            </p:cNvPr>
            <p:cNvSpPr txBox="1"/>
            <p:nvPr/>
          </p:nvSpPr>
          <p:spPr>
            <a:xfrm>
              <a:off x="916005" y="4692507"/>
              <a:ext cx="1595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Risk Assessment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8" name="TextBox 13">
              <a:extLst>
                <a:ext uri="{FF2B5EF4-FFF2-40B4-BE49-F238E27FC236}">
                  <a16:creationId xmlns:a16="http://schemas.microsoft.com/office/drawing/2014/main" id="{C639AD6B-ADB0-4B81-FC57-A3EDA106B270}"/>
                </a:ext>
              </a:extLst>
            </p:cNvPr>
            <p:cNvSpPr txBox="1"/>
            <p:nvPr/>
          </p:nvSpPr>
          <p:spPr>
            <a:xfrm>
              <a:off x="920005" y="4998091"/>
              <a:ext cx="3227834" cy="43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Developing a risk assessment model to evaluate the financial stability of applicants.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068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66667E-6 3.7037E-7 L -0.04557 3.7037E-7 " pathEditMode="relative" rAng="0" ptsTypes="AA">
                                      <p:cBhvr>
                                        <p:cTn id="14" dur="15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5" presetClass="path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54167E-6 -4.07407E-6 L -0.04557 -4.07407E-6 " pathEditMode="relative" rAng="0" ptsTypes="AA">
                                      <p:cBhvr>
                                        <p:cTn id="22" dur="15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66667E-6 3.7037E-7 L -0.04557 3.7037E-7 " pathEditMode="relative" rAng="0" ptsTypes="AA">
                                      <p:cBhvr>
                                        <p:cTn id="27" dur="1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5" presetClass="path" presetSubtype="0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3.54167E-6 -2.96296E-6 L -0.04557 -2.96296E-6 " pathEditMode="relative" rAng="0" ptsTypes="AA">
                                      <p:cBhvr>
                                        <p:cTn id="35" dur="1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5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45833E-6 -1.85185E-6 L -0.04557 -1.85185E-6 " pathEditMode="relative" rAng="0" ptsTypes="AA">
                                      <p:cBhvr>
                                        <p:cTn id="40" dur="15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5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54167E-6 7.40741E-7 L -0.04557 7.40741E-7 " pathEditMode="relative" rAng="0" ptsTypes="AA">
                                      <p:cBhvr>
                                        <p:cTn id="45" dur="15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5" presetClass="path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54167E-6 2.96296E-6 L -0.04557 2.96296E-6 " pathEditMode="relative" rAng="0" ptsTypes="AA">
                                      <p:cBhvr>
                                        <p:cTn id="53" dur="15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场景视频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445</Words>
  <Application>Microsoft Office PowerPoint</Application>
  <PresentationFormat>Widescreen</PresentationFormat>
  <Paragraphs>72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等线</vt:lpstr>
      <vt:lpstr>思源黑体 CN Heavy</vt:lpstr>
      <vt:lpstr>思源黑体 CN Medium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场景视频</dc:title>
  <dc:creator>1</dc:creator>
  <cp:lastModifiedBy>zoeyli</cp:lastModifiedBy>
  <cp:revision>95</cp:revision>
  <dcterms:created xsi:type="dcterms:W3CDTF">2018-08-01T06:11:48Z</dcterms:created>
  <dcterms:modified xsi:type="dcterms:W3CDTF">2023-08-24T02:28:39Z</dcterms:modified>
</cp:coreProperties>
</file>

<file path=docProps/thumbnail.jpeg>
</file>